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7" r:id="rId4"/>
    <p:sldId id="258" r:id="rId5"/>
    <p:sldId id="259" r:id="rId6"/>
    <p:sldId id="260" r:id="rId7"/>
    <p:sldId id="263" r:id="rId8"/>
    <p:sldId id="264" r:id="rId9"/>
    <p:sldId id="262" r:id="rId10"/>
    <p:sldId id="265" r:id="rId11"/>
    <p:sldId id="266" r:id="rId12"/>
    <p:sldId id="267" r:id="rId13"/>
    <p:sldId id="268" r:id="rId14"/>
    <p:sldId id="269" r:id="rId15"/>
    <p:sldId id="271" r:id="rId16"/>
    <p:sldId id="272" r:id="rId17"/>
    <p:sldId id="281" r:id="rId18"/>
    <p:sldId id="274" r:id="rId19"/>
    <p:sldId id="275" r:id="rId20"/>
    <p:sldId id="276" r:id="rId21"/>
    <p:sldId id="277"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varScale="1">
        <p:scale>
          <a:sx n="68" d="100"/>
          <a:sy n="68" d="100"/>
        </p:scale>
        <p:origin x="-798" y="-96"/>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3774E5C-C34B-4DDA-AA39-73B82FA6CD0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xmlns="" id="{1A716193-D432-46E6-B877-6A46E524622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xmlns="" id="{40698C31-0919-404B-B4CC-A8BCF52DFCBC}"/>
              </a:ext>
            </a:extLst>
          </p:cNvPr>
          <p:cNvSpPr>
            <a:spLocks noGrp="1"/>
          </p:cNvSpPr>
          <p:nvPr>
            <p:ph type="dt" sz="half" idx="10"/>
          </p:nvPr>
        </p:nvSpPr>
        <p:spPr/>
        <p:txBody>
          <a:bodyPr/>
          <a:lstStyle/>
          <a:p>
            <a:fld id="{73FF601D-DD51-4C03-BA81-F02A11701E45}" type="datetimeFigureOut">
              <a:rPr lang="en-IN" smtClean="0"/>
              <a:pPr/>
              <a:t>11-10-2018</a:t>
            </a:fld>
            <a:endParaRPr lang="en-IN"/>
          </a:p>
        </p:txBody>
      </p:sp>
      <p:sp>
        <p:nvSpPr>
          <p:cNvPr id="5" name="Footer Placeholder 4">
            <a:extLst>
              <a:ext uri="{FF2B5EF4-FFF2-40B4-BE49-F238E27FC236}">
                <a16:creationId xmlns:a16="http://schemas.microsoft.com/office/drawing/2014/main" xmlns="" id="{B016D289-4C73-40A7-B2FD-355E6331762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B33EC466-FA6E-4E07-9232-C432CDCBDBD8}"/>
              </a:ext>
            </a:extLst>
          </p:cNvPr>
          <p:cNvSpPr>
            <a:spLocks noGrp="1"/>
          </p:cNvSpPr>
          <p:nvPr>
            <p:ph type="sldNum" sz="quarter" idx="12"/>
          </p:nvPr>
        </p:nvSpPr>
        <p:spPr/>
        <p:txBody>
          <a:bodyPr/>
          <a:lstStyle/>
          <a:p>
            <a:fld id="{5A41A42F-7F9A-4F25-BAE1-2E8F483D2559}" type="slidenum">
              <a:rPr lang="en-IN" smtClean="0"/>
              <a:pPr/>
              <a:t>‹#›</a:t>
            </a:fld>
            <a:endParaRPr lang="en-IN"/>
          </a:p>
        </p:txBody>
      </p:sp>
    </p:spTree>
    <p:extLst>
      <p:ext uri="{BB962C8B-B14F-4D97-AF65-F5344CB8AC3E}">
        <p14:creationId xmlns:p14="http://schemas.microsoft.com/office/powerpoint/2010/main" xmlns="" val="3397317257"/>
      </p:ext>
    </p:extLst>
  </p:cSld>
  <p:clrMapOvr>
    <a:masterClrMapping/>
  </p:clrMapOvr>
  <p:transition>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2E81488-7409-4A0F-8FC8-7922F7F06974}"/>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F50B227F-2946-456D-9CEC-BCE2E1A88E2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86874025-9A9F-4C81-BBCE-337AA304245D}"/>
              </a:ext>
            </a:extLst>
          </p:cNvPr>
          <p:cNvSpPr>
            <a:spLocks noGrp="1"/>
          </p:cNvSpPr>
          <p:nvPr>
            <p:ph type="dt" sz="half" idx="10"/>
          </p:nvPr>
        </p:nvSpPr>
        <p:spPr/>
        <p:txBody>
          <a:bodyPr/>
          <a:lstStyle/>
          <a:p>
            <a:fld id="{73FF601D-DD51-4C03-BA81-F02A11701E45}" type="datetimeFigureOut">
              <a:rPr lang="en-IN" smtClean="0"/>
              <a:pPr/>
              <a:t>11-10-2018</a:t>
            </a:fld>
            <a:endParaRPr lang="en-IN"/>
          </a:p>
        </p:txBody>
      </p:sp>
      <p:sp>
        <p:nvSpPr>
          <p:cNvPr id="5" name="Footer Placeholder 4">
            <a:extLst>
              <a:ext uri="{FF2B5EF4-FFF2-40B4-BE49-F238E27FC236}">
                <a16:creationId xmlns:a16="http://schemas.microsoft.com/office/drawing/2014/main" xmlns="" id="{5B864877-1025-4BAF-B262-661FD15B946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EF91F5AD-60C6-41F9-AB19-5501613F46CF}"/>
              </a:ext>
            </a:extLst>
          </p:cNvPr>
          <p:cNvSpPr>
            <a:spLocks noGrp="1"/>
          </p:cNvSpPr>
          <p:nvPr>
            <p:ph type="sldNum" sz="quarter" idx="12"/>
          </p:nvPr>
        </p:nvSpPr>
        <p:spPr/>
        <p:txBody>
          <a:bodyPr/>
          <a:lstStyle/>
          <a:p>
            <a:fld id="{5A41A42F-7F9A-4F25-BAE1-2E8F483D2559}" type="slidenum">
              <a:rPr lang="en-IN" smtClean="0"/>
              <a:pPr/>
              <a:t>‹#›</a:t>
            </a:fld>
            <a:endParaRPr lang="en-IN"/>
          </a:p>
        </p:txBody>
      </p:sp>
    </p:spTree>
    <p:extLst>
      <p:ext uri="{BB962C8B-B14F-4D97-AF65-F5344CB8AC3E}">
        <p14:creationId xmlns:p14="http://schemas.microsoft.com/office/powerpoint/2010/main" xmlns="" val="2853612438"/>
      </p:ext>
    </p:extLst>
  </p:cSld>
  <p:clrMapOvr>
    <a:masterClrMapping/>
  </p:clrMapOvr>
  <p:transition>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063710E2-E580-47B7-86D3-B8C90804B9C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262756B8-B401-42D2-9CDC-4BB3B0D7DD1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664E4CDD-2F4C-460B-B257-71C49E0BE3B2}"/>
              </a:ext>
            </a:extLst>
          </p:cNvPr>
          <p:cNvSpPr>
            <a:spLocks noGrp="1"/>
          </p:cNvSpPr>
          <p:nvPr>
            <p:ph type="dt" sz="half" idx="10"/>
          </p:nvPr>
        </p:nvSpPr>
        <p:spPr/>
        <p:txBody>
          <a:bodyPr/>
          <a:lstStyle/>
          <a:p>
            <a:fld id="{73FF601D-DD51-4C03-BA81-F02A11701E45}" type="datetimeFigureOut">
              <a:rPr lang="en-IN" smtClean="0"/>
              <a:pPr/>
              <a:t>11-10-2018</a:t>
            </a:fld>
            <a:endParaRPr lang="en-IN"/>
          </a:p>
        </p:txBody>
      </p:sp>
      <p:sp>
        <p:nvSpPr>
          <p:cNvPr id="5" name="Footer Placeholder 4">
            <a:extLst>
              <a:ext uri="{FF2B5EF4-FFF2-40B4-BE49-F238E27FC236}">
                <a16:creationId xmlns:a16="http://schemas.microsoft.com/office/drawing/2014/main" xmlns="" id="{E1BEF5AA-AB22-4C43-99AF-12E32E710CB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CAEB5E73-27AE-4404-8C55-72D80E3A418C}"/>
              </a:ext>
            </a:extLst>
          </p:cNvPr>
          <p:cNvSpPr>
            <a:spLocks noGrp="1"/>
          </p:cNvSpPr>
          <p:nvPr>
            <p:ph type="sldNum" sz="quarter" idx="12"/>
          </p:nvPr>
        </p:nvSpPr>
        <p:spPr/>
        <p:txBody>
          <a:bodyPr/>
          <a:lstStyle/>
          <a:p>
            <a:fld id="{5A41A42F-7F9A-4F25-BAE1-2E8F483D2559}" type="slidenum">
              <a:rPr lang="en-IN" smtClean="0"/>
              <a:pPr/>
              <a:t>‹#›</a:t>
            </a:fld>
            <a:endParaRPr lang="en-IN"/>
          </a:p>
        </p:txBody>
      </p:sp>
    </p:spTree>
    <p:extLst>
      <p:ext uri="{BB962C8B-B14F-4D97-AF65-F5344CB8AC3E}">
        <p14:creationId xmlns:p14="http://schemas.microsoft.com/office/powerpoint/2010/main" xmlns="" val="238128828"/>
      </p:ext>
    </p:extLst>
  </p:cSld>
  <p:clrMapOvr>
    <a:masterClrMapping/>
  </p:clrMapOvr>
  <p:transition>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DC1B857-2B23-4629-8EDC-7965D86B01ED}"/>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C99D8FCA-022F-4383-B82F-8F4D2213693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84CEBA18-275D-4EB4-94AF-C87E8798F991}"/>
              </a:ext>
            </a:extLst>
          </p:cNvPr>
          <p:cNvSpPr>
            <a:spLocks noGrp="1"/>
          </p:cNvSpPr>
          <p:nvPr>
            <p:ph type="dt" sz="half" idx="10"/>
          </p:nvPr>
        </p:nvSpPr>
        <p:spPr/>
        <p:txBody>
          <a:bodyPr/>
          <a:lstStyle/>
          <a:p>
            <a:fld id="{73FF601D-DD51-4C03-BA81-F02A11701E45}" type="datetimeFigureOut">
              <a:rPr lang="en-IN" smtClean="0"/>
              <a:pPr/>
              <a:t>11-10-2018</a:t>
            </a:fld>
            <a:endParaRPr lang="en-IN"/>
          </a:p>
        </p:txBody>
      </p:sp>
      <p:sp>
        <p:nvSpPr>
          <p:cNvPr id="5" name="Footer Placeholder 4">
            <a:extLst>
              <a:ext uri="{FF2B5EF4-FFF2-40B4-BE49-F238E27FC236}">
                <a16:creationId xmlns:a16="http://schemas.microsoft.com/office/drawing/2014/main" xmlns="" id="{7A126F37-0B61-4638-BEB1-DEEA718CED0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2C73129B-788F-4E22-8923-73CDFE433E90}"/>
              </a:ext>
            </a:extLst>
          </p:cNvPr>
          <p:cNvSpPr>
            <a:spLocks noGrp="1"/>
          </p:cNvSpPr>
          <p:nvPr>
            <p:ph type="sldNum" sz="quarter" idx="12"/>
          </p:nvPr>
        </p:nvSpPr>
        <p:spPr/>
        <p:txBody>
          <a:bodyPr/>
          <a:lstStyle/>
          <a:p>
            <a:fld id="{5A41A42F-7F9A-4F25-BAE1-2E8F483D2559}" type="slidenum">
              <a:rPr lang="en-IN" smtClean="0"/>
              <a:pPr/>
              <a:t>‹#›</a:t>
            </a:fld>
            <a:endParaRPr lang="en-IN"/>
          </a:p>
        </p:txBody>
      </p:sp>
    </p:spTree>
    <p:extLst>
      <p:ext uri="{BB962C8B-B14F-4D97-AF65-F5344CB8AC3E}">
        <p14:creationId xmlns:p14="http://schemas.microsoft.com/office/powerpoint/2010/main" xmlns="" val="2672304428"/>
      </p:ext>
    </p:extLst>
  </p:cSld>
  <p:clrMapOvr>
    <a:masterClrMapping/>
  </p:clrMapOvr>
  <p:transition>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3282C48-7E6D-485A-BC42-B63B9C01C43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xmlns="" id="{47E3CA67-4B35-4B44-9D60-61CC3702942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9FB00D4A-EFEC-41FD-A5A3-8C25E808F746}"/>
              </a:ext>
            </a:extLst>
          </p:cNvPr>
          <p:cNvSpPr>
            <a:spLocks noGrp="1"/>
          </p:cNvSpPr>
          <p:nvPr>
            <p:ph type="dt" sz="half" idx="10"/>
          </p:nvPr>
        </p:nvSpPr>
        <p:spPr/>
        <p:txBody>
          <a:bodyPr/>
          <a:lstStyle/>
          <a:p>
            <a:fld id="{73FF601D-DD51-4C03-BA81-F02A11701E45}" type="datetimeFigureOut">
              <a:rPr lang="en-IN" smtClean="0"/>
              <a:pPr/>
              <a:t>11-10-2018</a:t>
            </a:fld>
            <a:endParaRPr lang="en-IN"/>
          </a:p>
        </p:txBody>
      </p:sp>
      <p:sp>
        <p:nvSpPr>
          <p:cNvPr id="5" name="Footer Placeholder 4">
            <a:extLst>
              <a:ext uri="{FF2B5EF4-FFF2-40B4-BE49-F238E27FC236}">
                <a16:creationId xmlns:a16="http://schemas.microsoft.com/office/drawing/2014/main" xmlns="" id="{32B5F335-83DB-4A08-ADCB-FD825552DD4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3A9D664E-F1CF-44E0-BA86-C0A54DFFB0F1}"/>
              </a:ext>
            </a:extLst>
          </p:cNvPr>
          <p:cNvSpPr>
            <a:spLocks noGrp="1"/>
          </p:cNvSpPr>
          <p:nvPr>
            <p:ph type="sldNum" sz="quarter" idx="12"/>
          </p:nvPr>
        </p:nvSpPr>
        <p:spPr/>
        <p:txBody>
          <a:bodyPr/>
          <a:lstStyle/>
          <a:p>
            <a:fld id="{5A41A42F-7F9A-4F25-BAE1-2E8F483D2559}" type="slidenum">
              <a:rPr lang="en-IN" smtClean="0"/>
              <a:pPr/>
              <a:t>‹#›</a:t>
            </a:fld>
            <a:endParaRPr lang="en-IN"/>
          </a:p>
        </p:txBody>
      </p:sp>
    </p:spTree>
    <p:extLst>
      <p:ext uri="{BB962C8B-B14F-4D97-AF65-F5344CB8AC3E}">
        <p14:creationId xmlns:p14="http://schemas.microsoft.com/office/powerpoint/2010/main" xmlns="" val="1343532841"/>
      </p:ext>
    </p:extLst>
  </p:cSld>
  <p:clrMapOvr>
    <a:masterClrMapping/>
  </p:clrMapOvr>
  <p:transition>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AABAC33-95C6-47B1-960D-23F6C4C70F6B}"/>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78DF0396-231C-47A5-AE62-29DC38EE47D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xmlns="" id="{CEFBCA4D-275C-41FE-B103-54A14699DA1C}"/>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xmlns="" id="{72254BD4-AA01-4299-8887-3CD00C3FDF03}"/>
              </a:ext>
            </a:extLst>
          </p:cNvPr>
          <p:cNvSpPr>
            <a:spLocks noGrp="1"/>
          </p:cNvSpPr>
          <p:nvPr>
            <p:ph type="dt" sz="half" idx="10"/>
          </p:nvPr>
        </p:nvSpPr>
        <p:spPr/>
        <p:txBody>
          <a:bodyPr/>
          <a:lstStyle/>
          <a:p>
            <a:fld id="{73FF601D-DD51-4C03-BA81-F02A11701E45}" type="datetimeFigureOut">
              <a:rPr lang="en-IN" smtClean="0"/>
              <a:pPr/>
              <a:t>11-10-2018</a:t>
            </a:fld>
            <a:endParaRPr lang="en-IN"/>
          </a:p>
        </p:txBody>
      </p:sp>
      <p:sp>
        <p:nvSpPr>
          <p:cNvPr id="6" name="Footer Placeholder 5">
            <a:extLst>
              <a:ext uri="{FF2B5EF4-FFF2-40B4-BE49-F238E27FC236}">
                <a16:creationId xmlns:a16="http://schemas.microsoft.com/office/drawing/2014/main" xmlns="" id="{4F60DC9F-9744-44D2-B88D-058B85141491}"/>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4F2B1355-FD65-4514-8120-3498611E4CA1}"/>
              </a:ext>
            </a:extLst>
          </p:cNvPr>
          <p:cNvSpPr>
            <a:spLocks noGrp="1"/>
          </p:cNvSpPr>
          <p:nvPr>
            <p:ph type="sldNum" sz="quarter" idx="12"/>
          </p:nvPr>
        </p:nvSpPr>
        <p:spPr/>
        <p:txBody>
          <a:bodyPr/>
          <a:lstStyle/>
          <a:p>
            <a:fld id="{5A41A42F-7F9A-4F25-BAE1-2E8F483D2559}" type="slidenum">
              <a:rPr lang="en-IN" smtClean="0"/>
              <a:pPr/>
              <a:t>‹#›</a:t>
            </a:fld>
            <a:endParaRPr lang="en-IN"/>
          </a:p>
        </p:txBody>
      </p:sp>
    </p:spTree>
    <p:extLst>
      <p:ext uri="{BB962C8B-B14F-4D97-AF65-F5344CB8AC3E}">
        <p14:creationId xmlns:p14="http://schemas.microsoft.com/office/powerpoint/2010/main" xmlns="" val="1437086109"/>
      </p:ext>
    </p:extLst>
  </p:cSld>
  <p:clrMapOvr>
    <a:masterClrMapping/>
  </p:clrMapOvr>
  <p:transition>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9B46BFB-A60A-4BDD-97CD-FDA4A2826DD4}"/>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1149E6D5-6DFA-4C51-A8FF-87F5BFF249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 id="{C40A23F0-C44B-4D2B-BF24-F00CF0074FC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xmlns="" id="{9292FAA5-429B-418D-AFC2-74571571681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CF28B49B-4453-4A34-AAA5-F0F01EB6B97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xmlns="" id="{F6F7DC18-FD64-402D-97F9-D567232E9513}"/>
              </a:ext>
            </a:extLst>
          </p:cNvPr>
          <p:cNvSpPr>
            <a:spLocks noGrp="1"/>
          </p:cNvSpPr>
          <p:nvPr>
            <p:ph type="dt" sz="half" idx="10"/>
          </p:nvPr>
        </p:nvSpPr>
        <p:spPr/>
        <p:txBody>
          <a:bodyPr/>
          <a:lstStyle/>
          <a:p>
            <a:fld id="{73FF601D-DD51-4C03-BA81-F02A11701E45}" type="datetimeFigureOut">
              <a:rPr lang="en-IN" smtClean="0"/>
              <a:pPr/>
              <a:t>11-10-2018</a:t>
            </a:fld>
            <a:endParaRPr lang="en-IN"/>
          </a:p>
        </p:txBody>
      </p:sp>
      <p:sp>
        <p:nvSpPr>
          <p:cNvPr id="8" name="Footer Placeholder 7">
            <a:extLst>
              <a:ext uri="{FF2B5EF4-FFF2-40B4-BE49-F238E27FC236}">
                <a16:creationId xmlns:a16="http://schemas.microsoft.com/office/drawing/2014/main" xmlns="" id="{DCE30951-AE70-48A6-A15B-E9379E9A539C}"/>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xmlns="" id="{6D7A9E37-FDF5-4108-B7E3-78B398855047}"/>
              </a:ext>
            </a:extLst>
          </p:cNvPr>
          <p:cNvSpPr>
            <a:spLocks noGrp="1"/>
          </p:cNvSpPr>
          <p:nvPr>
            <p:ph type="sldNum" sz="quarter" idx="12"/>
          </p:nvPr>
        </p:nvSpPr>
        <p:spPr/>
        <p:txBody>
          <a:bodyPr/>
          <a:lstStyle/>
          <a:p>
            <a:fld id="{5A41A42F-7F9A-4F25-BAE1-2E8F483D2559}" type="slidenum">
              <a:rPr lang="en-IN" smtClean="0"/>
              <a:pPr/>
              <a:t>‹#›</a:t>
            </a:fld>
            <a:endParaRPr lang="en-IN"/>
          </a:p>
        </p:txBody>
      </p:sp>
    </p:spTree>
    <p:extLst>
      <p:ext uri="{BB962C8B-B14F-4D97-AF65-F5344CB8AC3E}">
        <p14:creationId xmlns:p14="http://schemas.microsoft.com/office/powerpoint/2010/main" xmlns="" val="3244714311"/>
      </p:ext>
    </p:extLst>
  </p:cSld>
  <p:clrMapOvr>
    <a:masterClrMapping/>
  </p:clrMapOvr>
  <p:transition>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403B082-9EF8-4258-94CA-78D34ABC1354}"/>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xmlns="" id="{24AC5846-6A46-4D12-A9CC-7C918D92AEFA}"/>
              </a:ext>
            </a:extLst>
          </p:cNvPr>
          <p:cNvSpPr>
            <a:spLocks noGrp="1"/>
          </p:cNvSpPr>
          <p:nvPr>
            <p:ph type="dt" sz="half" idx="10"/>
          </p:nvPr>
        </p:nvSpPr>
        <p:spPr/>
        <p:txBody>
          <a:bodyPr/>
          <a:lstStyle/>
          <a:p>
            <a:fld id="{73FF601D-DD51-4C03-BA81-F02A11701E45}" type="datetimeFigureOut">
              <a:rPr lang="en-IN" smtClean="0"/>
              <a:pPr/>
              <a:t>11-10-2018</a:t>
            </a:fld>
            <a:endParaRPr lang="en-IN"/>
          </a:p>
        </p:txBody>
      </p:sp>
      <p:sp>
        <p:nvSpPr>
          <p:cNvPr id="4" name="Footer Placeholder 3">
            <a:extLst>
              <a:ext uri="{FF2B5EF4-FFF2-40B4-BE49-F238E27FC236}">
                <a16:creationId xmlns:a16="http://schemas.microsoft.com/office/drawing/2014/main" xmlns="" id="{6D34CCE9-A645-406E-AA42-70653C9E08FC}"/>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xmlns="" id="{DB04D0C2-4154-4064-BDDB-DE3222034482}"/>
              </a:ext>
            </a:extLst>
          </p:cNvPr>
          <p:cNvSpPr>
            <a:spLocks noGrp="1"/>
          </p:cNvSpPr>
          <p:nvPr>
            <p:ph type="sldNum" sz="quarter" idx="12"/>
          </p:nvPr>
        </p:nvSpPr>
        <p:spPr/>
        <p:txBody>
          <a:bodyPr/>
          <a:lstStyle/>
          <a:p>
            <a:fld id="{5A41A42F-7F9A-4F25-BAE1-2E8F483D2559}" type="slidenum">
              <a:rPr lang="en-IN" smtClean="0"/>
              <a:pPr/>
              <a:t>‹#›</a:t>
            </a:fld>
            <a:endParaRPr lang="en-IN"/>
          </a:p>
        </p:txBody>
      </p:sp>
    </p:spTree>
    <p:extLst>
      <p:ext uri="{BB962C8B-B14F-4D97-AF65-F5344CB8AC3E}">
        <p14:creationId xmlns:p14="http://schemas.microsoft.com/office/powerpoint/2010/main" xmlns="" val="3492665217"/>
      </p:ext>
    </p:extLst>
  </p:cSld>
  <p:clrMapOvr>
    <a:masterClrMapping/>
  </p:clrMapOvr>
  <p:transition>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47FF4C7F-D428-44C3-8901-BEE036A3202D}"/>
              </a:ext>
            </a:extLst>
          </p:cNvPr>
          <p:cNvSpPr>
            <a:spLocks noGrp="1"/>
          </p:cNvSpPr>
          <p:nvPr>
            <p:ph type="dt" sz="half" idx="10"/>
          </p:nvPr>
        </p:nvSpPr>
        <p:spPr/>
        <p:txBody>
          <a:bodyPr/>
          <a:lstStyle/>
          <a:p>
            <a:fld id="{73FF601D-DD51-4C03-BA81-F02A11701E45}" type="datetimeFigureOut">
              <a:rPr lang="en-IN" smtClean="0"/>
              <a:pPr/>
              <a:t>11-10-2018</a:t>
            </a:fld>
            <a:endParaRPr lang="en-IN"/>
          </a:p>
        </p:txBody>
      </p:sp>
      <p:sp>
        <p:nvSpPr>
          <p:cNvPr id="3" name="Footer Placeholder 2">
            <a:extLst>
              <a:ext uri="{FF2B5EF4-FFF2-40B4-BE49-F238E27FC236}">
                <a16:creationId xmlns:a16="http://schemas.microsoft.com/office/drawing/2014/main" xmlns="" id="{202E0A35-6DC2-4BF4-869A-F1CDC2180EC8}"/>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xmlns="" id="{1EEBD48A-9EA3-4055-AB02-0A66E402FC88}"/>
              </a:ext>
            </a:extLst>
          </p:cNvPr>
          <p:cNvSpPr>
            <a:spLocks noGrp="1"/>
          </p:cNvSpPr>
          <p:nvPr>
            <p:ph type="sldNum" sz="quarter" idx="12"/>
          </p:nvPr>
        </p:nvSpPr>
        <p:spPr/>
        <p:txBody>
          <a:bodyPr/>
          <a:lstStyle/>
          <a:p>
            <a:fld id="{5A41A42F-7F9A-4F25-BAE1-2E8F483D2559}" type="slidenum">
              <a:rPr lang="en-IN" smtClean="0"/>
              <a:pPr/>
              <a:t>‹#›</a:t>
            </a:fld>
            <a:endParaRPr lang="en-IN"/>
          </a:p>
        </p:txBody>
      </p:sp>
    </p:spTree>
    <p:extLst>
      <p:ext uri="{BB962C8B-B14F-4D97-AF65-F5344CB8AC3E}">
        <p14:creationId xmlns:p14="http://schemas.microsoft.com/office/powerpoint/2010/main" xmlns="" val="4001611409"/>
      </p:ext>
    </p:extLst>
  </p:cSld>
  <p:clrMapOvr>
    <a:masterClrMapping/>
  </p:clrMapOvr>
  <p:transition>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D79DBC1-135C-4045-A8F2-39BD8E7C55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AB901BBB-A4F4-438F-A331-0824EEAFA28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xmlns="" id="{8CB87E5E-4C1C-44A9-A2B6-11389FB84A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C179EE25-FDB4-40C7-A13B-7949FAF9CDF1}"/>
              </a:ext>
            </a:extLst>
          </p:cNvPr>
          <p:cNvSpPr>
            <a:spLocks noGrp="1"/>
          </p:cNvSpPr>
          <p:nvPr>
            <p:ph type="dt" sz="half" idx="10"/>
          </p:nvPr>
        </p:nvSpPr>
        <p:spPr/>
        <p:txBody>
          <a:bodyPr/>
          <a:lstStyle/>
          <a:p>
            <a:fld id="{73FF601D-DD51-4C03-BA81-F02A11701E45}" type="datetimeFigureOut">
              <a:rPr lang="en-IN" smtClean="0"/>
              <a:pPr/>
              <a:t>11-10-2018</a:t>
            </a:fld>
            <a:endParaRPr lang="en-IN"/>
          </a:p>
        </p:txBody>
      </p:sp>
      <p:sp>
        <p:nvSpPr>
          <p:cNvPr id="6" name="Footer Placeholder 5">
            <a:extLst>
              <a:ext uri="{FF2B5EF4-FFF2-40B4-BE49-F238E27FC236}">
                <a16:creationId xmlns:a16="http://schemas.microsoft.com/office/drawing/2014/main" xmlns="" id="{449C6E32-4C6A-4E7E-9132-C885535B6BC8}"/>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7D6F5E09-4A9B-4755-A4C7-25C78475AF56}"/>
              </a:ext>
            </a:extLst>
          </p:cNvPr>
          <p:cNvSpPr>
            <a:spLocks noGrp="1"/>
          </p:cNvSpPr>
          <p:nvPr>
            <p:ph type="sldNum" sz="quarter" idx="12"/>
          </p:nvPr>
        </p:nvSpPr>
        <p:spPr/>
        <p:txBody>
          <a:bodyPr/>
          <a:lstStyle/>
          <a:p>
            <a:fld id="{5A41A42F-7F9A-4F25-BAE1-2E8F483D2559}" type="slidenum">
              <a:rPr lang="en-IN" smtClean="0"/>
              <a:pPr/>
              <a:t>‹#›</a:t>
            </a:fld>
            <a:endParaRPr lang="en-IN"/>
          </a:p>
        </p:txBody>
      </p:sp>
    </p:spTree>
    <p:extLst>
      <p:ext uri="{BB962C8B-B14F-4D97-AF65-F5344CB8AC3E}">
        <p14:creationId xmlns:p14="http://schemas.microsoft.com/office/powerpoint/2010/main" xmlns="" val="2343061716"/>
      </p:ext>
    </p:extLst>
  </p:cSld>
  <p:clrMapOvr>
    <a:masterClrMapping/>
  </p:clrMapOvr>
  <p:transition>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9378FBC-7E8A-426C-AB73-9D679CAA89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xmlns="" id="{167A469B-DDFA-4565-AB56-2468E335599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xmlns="" id="{5AC68ADC-20E1-439D-8581-A123B09B5C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636DE77C-6EA2-48FE-9184-03A98D5DA78C}"/>
              </a:ext>
            </a:extLst>
          </p:cNvPr>
          <p:cNvSpPr>
            <a:spLocks noGrp="1"/>
          </p:cNvSpPr>
          <p:nvPr>
            <p:ph type="dt" sz="half" idx="10"/>
          </p:nvPr>
        </p:nvSpPr>
        <p:spPr/>
        <p:txBody>
          <a:bodyPr/>
          <a:lstStyle/>
          <a:p>
            <a:fld id="{73FF601D-DD51-4C03-BA81-F02A11701E45}" type="datetimeFigureOut">
              <a:rPr lang="en-IN" smtClean="0"/>
              <a:pPr/>
              <a:t>11-10-2018</a:t>
            </a:fld>
            <a:endParaRPr lang="en-IN"/>
          </a:p>
        </p:txBody>
      </p:sp>
      <p:sp>
        <p:nvSpPr>
          <p:cNvPr id="6" name="Footer Placeholder 5">
            <a:extLst>
              <a:ext uri="{FF2B5EF4-FFF2-40B4-BE49-F238E27FC236}">
                <a16:creationId xmlns:a16="http://schemas.microsoft.com/office/drawing/2014/main" xmlns="" id="{C2F7664F-2CA0-4807-A94B-88A1FE408C3A}"/>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522B8972-84D3-46BA-83AD-40D7DE8DBCCF}"/>
              </a:ext>
            </a:extLst>
          </p:cNvPr>
          <p:cNvSpPr>
            <a:spLocks noGrp="1"/>
          </p:cNvSpPr>
          <p:nvPr>
            <p:ph type="sldNum" sz="quarter" idx="12"/>
          </p:nvPr>
        </p:nvSpPr>
        <p:spPr/>
        <p:txBody>
          <a:bodyPr/>
          <a:lstStyle/>
          <a:p>
            <a:fld id="{5A41A42F-7F9A-4F25-BAE1-2E8F483D2559}" type="slidenum">
              <a:rPr lang="en-IN" smtClean="0"/>
              <a:pPr/>
              <a:t>‹#›</a:t>
            </a:fld>
            <a:endParaRPr lang="en-IN"/>
          </a:p>
        </p:txBody>
      </p:sp>
    </p:spTree>
    <p:extLst>
      <p:ext uri="{BB962C8B-B14F-4D97-AF65-F5344CB8AC3E}">
        <p14:creationId xmlns:p14="http://schemas.microsoft.com/office/powerpoint/2010/main" xmlns="" val="2232535295"/>
      </p:ext>
    </p:extLst>
  </p:cSld>
  <p:clrMapOvr>
    <a:masterClrMapping/>
  </p:clrMapOvr>
  <p:transition>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033434EA-7025-4ECB-BA5F-ACAC395717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93BA7DF5-9F1D-4896-9DFF-62392BD05E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346D72F9-F2C5-45E5-90C9-0C0FD448A81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FF601D-DD51-4C03-BA81-F02A11701E45}" type="datetimeFigureOut">
              <a:rPr lang="en-IN" smtClean="0"/>
              <a:pPr/>
              <a:t>11-10-2018</a:t>
            </a:fld>
            <a:endParaRPr lang="en-IN"/>
          </a:p>
        </p:txBody>
      </p:sp>
      <p:sp>
        <p:nvSpPr>
          <p:cNvPr id="5" name="Footer Placeholder 4">
            <a:extLst>
              <a:ext uri="{FF2B5EF4-FFF2-40B4-BE49-F238E27FC236}">
                <a16:creationId xmlns:a16="http://schemas.microsoft.com/office/drawing/2014/main" xmlns="" id="{9CA7903D-34DC-4071-8768-97FE93490F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xmlns="" id="{44527932-552B-413F-B486-140056600A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41A42F-7F9A-4F25-BAE1-2E8F483D2559}" type="slidenum">
              <a:rPr lang="en-IN" smtClean="0"/>
              <a:pPr/>
              <a:t>‹#›</a:t>
            </a:fld>
            <a:endParaRPr lang="en-IN"/>
          </a:p>
        </p:txBody>
      </p:sp>
    </p:spTree>
    <p:extLst>
      <p:ext uri="{BB962C8B-B14F-4D97-AF65-F5344CB8AC3E}">
        <p14:creationId xmlns:p14="http://schemas.microsoft.com/office/powerpoint/2010/main" xmlns="" val="2415374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wedg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1C47C20-1ED3-4990-AED9-57F746133A2E}"/>
              </a:ext>
            </a:extLst>
          </p:cNvPr>
          <p:cNvSpPr>
            <a:spLocks noGrp="1"/>
          </p:cNvSpPr>
          <p:nvPr>
            <p:ph type="ctrTitle"/>
          </p:nvPr>
        </p:nvSpPr>
        <p:spPr/>
        <p:txBody>
          <a:bodyPr/>
          <a:lstStyle/>
          <a:p>
            <a:r>
              <a:rPr lang="en-US" b="1" dirty="0"/>
              <a:t>How to conduct Effective Stage-1 Audit</a:t>
            </a:r>
            <a:endParaRPr lang="en-IN" b="1" dirty="0"/>
          </a:p>
        </p:txBody>
      </p:sp>
      <p:sp>
        <p:nvSpPr>
          <p:cNvPr id="3" name="Subtitle 2">
            <a:extLst>
              <a:ext uri="{FF2B5EF4-FFF2-40B4-BE49-F238E27FC236}">
                <a16:creationId xmlns:a16="http://schemas.microsoft.com/office/drawing/2014/main" xmlns="" id="{E1362A1C-1942-41BF-AF8C-D3A40717769A}"/>
              </a:ext>
            </a:extLst>
          </p:cNvPr>
          <p:cNvSpPr>
            <a:spLocks noGrp="1"/>
          </p:cNvSpPr>
          <p:nvPr>
            <p:ph type="subTitle" idx="1"/>
          </p:nvPr>
        </p:nvSpPr>
        <p:spPr/>
        <p:txBody>
          <a:bodyPr/>
          <a:lstStyle/>
          <a:p>
            <a:pPr algn="r"/>
            <a:endParaRPr lang="en-US" b="1" dirty="0">
              <a:latin typeface="Algerian" panose="04020705040A02060702" pitchFamily="82" charset="0"/>
            </a:endParaRPr>
          </a:p>
          <a:p>
            <a:pPr algn="r"/>
            <a:endParaRPr lang="en-US" b="1" dirty="0">
              <a:latin typeface="Algerian" panose="04020705040A02060702" pitchFamily="82" charset="0"/>
            </a:endParaRPr>
          </a:p>
          <a:p>
            <a:pPr algn="r"/>
            <a:r>
              <a:rPr lang="en-US" b="1" dirty="0">
                <a:latin typeface="Algerian" panose="04020705040A02060702" pitchFamily="82" charset="0"/>
              </a:rPr>
              <a:t>Training document of TNV</a:t>
            </a:r>
            <a:endParaRPr lang="en-IN" b="1" dirty="0">
              <a:latin typeface="Algerian" panose="04020705040A02060702" pitchFamily="82" charset="0"/>
            </a:endParaRPr>
          </a:p>
        </p:txBody>
      </p:sp>
    </p:spTree>
    <p:extLst>
      <p:ext uri="{BB962C8B-B14F-4D97-AF65-F5344CB8AC3E}">
        <p14:creationId xmlns:p14="http://schemas.microsoft.com/office/powerpoint/2010/main" xmlns="" val="1273476624"/>
      </p:ext>
    </p:extLst>
  </p:cSld>
  <p:clrMapOvr>
    <a:masterClrMapping/>
  </p:clrMapOvr>
  <p:transition>
    <p:wedg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Mandatory Records</a:t>
            </a:r>
            <a:r>
              <a:rPr lang="en-US" dirty="0" smtClean="0"/>
              <a:t>:</a:t>
            </a:r>
            <a:endParaRPr lang="en-US" dirty="0"/>
          </a:p>
        </p:txBody>
      </p:sp>
      <p:sp>
        <p:nvSpPr>
          <p:cNvPr id="3" name="Content Placeholder 2"/>
          <p:cNvSpPr>
            <a:spLocks noGrp="1"/>
          </p:cNvSpPr>
          <p:nvPr>
            <p:ph idx="1"/>
          </p:nvPr>
        </p:nvSpPr>
        <p:spPr/>
        <p:txBody>
          <a:bodyPr/>
          <a:lstStyle/>
          <a:p>
            <a:pPr lvl="0"/>
            <a:r>
              <a:rPr lang="en-US" sz="2000" dirty="0" smtClean="0"/>
              <a:t>Compliance obligations record (clause 6.1.3)</a:t>
            </a:r>
          </a:p>
          <a:p>
            <a:pPr lvl="0"/>
            <a:r>
              <a:rPr lang="en-US" sz="2000" dirty="0" smtClean="0"/>
              <a:t>Records of training, skills, experience and qualifications (clause 7.2)</a:t>
            </a:r>
          </a:p>
          <a:p>
            <a:pPr lvl="0"/>
            <a:r>
              <a:rPr lang="en-US" sz="2000" dirty="0" smtClean="0"/>
              <a:t>Evidence of communication (clause 7.4)</a:t>
            </a:r>
          </a:p>
          <a:p>
            <a:pPr lvl="0"/>
            <a:r>
              <a:rPr lang="en-US" sz="2000" dirty="0" smtClean="0"/>
              <a:t>Monitoring and measurement results (clause 9.1.1)</a:t>
            </a:r>
          </a:p>
          <a:p>
            <a:pPr lvl="0"/>
            <a:r>
              <a:rPr lang="en-US" sz="2000" dirty="0" smtClean="0"/>
              <a:t>Internal audit program (clause 9.2)</a:t>
            </a:r>
          </a:p>
          <a:p>
            <a:pPr lvl="0"/>
            <a:r>
              <a:rPr lang="en-US" sz="2000" dirty="0" smtClean="0"/>
              <a:t>Results of internal audits (clause 9.2)</a:t>
            </a:r>
          </a:p>
          <a:p>
            <a:pPr lvl="0"/>
            <a:r>
              <a:rPr lang="en-US" sz="2000" dirty="0" smtClean="0"/>
              <a:t>Results of the management review (clause 9.3)</a:t>
            </a:r>
          </a:p>
          <a:p>
            <a:pPr lvl="0"/>
            <a:r>
              <a:rPr lang="en-US" sz="2000" dirty="0" smtClean="0"/>
              <a:t>Results of corrective actions (clause 10.1)</a:t>
            </a:r>
          </a:p>
          <a:p>
            <a:endParaRPr lang="en-US" dirty="0"/>
          </a:p>
        </p:txBody>
      </p:sp>
    </p:spTree>
  </p:cSld>
  <p:clrMapOvr>
    <a:masterClrMapping/>
  </p:clrMapOvr>
  <p:transition>
    <p:wedg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t>Occupational health and safety management systems</a:t>
            </a:r>
            <a:endParaRPr lang="en-US" sz="2800" b="1" dirty="0"/>
          </a:p>
        </p:txBody>
      </p:sp>
      <p:sp>
        <p:nvSpPr>
          <p:cNvPr id="3" name="Content Placeholder 2"/>
          <p:cNvSpPr>
            <a:spLocks noGrp="1"/>
          </p:cNvSpPr>
          <p:nvPr>
            <p:ph idx="1"/>
          </p:nvPr>
        </p:nvSpPr>
        <p:spPr/>
        <p:txBody>
          <a:bodyPr>
            <a:normAutofit/>
          </a:bodyPr>
          <a:lstStyle/>
          <a:p>
            <a:pPr>
              <a:buNone/>
            </a:pPr>
            <a:r>
              <a:rPr lang="en-US" b="1" dirty="0" smtClean="0"/>
              <a:t>Here are the documents you need </a:t>
            </a:r>
            <a:endParaRPr lang="en-US" dirty="0" smtClean="0"/>
          </a:p>
          <a:p>
            <a:pPr lvl="0"/>
            <a:r>
              <a:rPr lang="en-US" sz="2200" dirty="0" smtClean="0"/>
              <a:t>Scope of the OH&amp;S management system (clause 4.3)</a:t>
            </a:r>
          </a:p>
          <a:p>
            <a:pPr lvl="0"/>
            <a:r>
              <a:rPr lang="en-US" sz="2200" dirty="0" smtClean="0"/>
              <a:t>OH&amp;S policy (clause 5.2)</a:t>
            </a:r>
          </a:p>
          <a:p>
            <a:pPr lvl="0"/>
            <a:r>
              <a:rPr lang="en-US" sz="2200" dirty="0" smtClean="0"/>
              <a:t>Responsibilities and authorities within OH&amp;SMS (clause 5.3)</a:t>
            </a:r>
          </a:p>
          <a:p>
            <a:pPr lvl="0"/>
            <a:r>
              <a:rPr lang="en-US" sz="2200" dirty="0" smtClean="0"/>
              <a:t>OH&amp;S process for addressing risks and opportunities (clause 6.1.1)</a:t>
            </a:r>
          </a:p>
          <a:p>
            <a:pPr lvl="0"/>
            <a:r>
              <a:rPr lang="en-US" sz="2200" dirty="0" smtClean="0"/>
              <a:t>Methodology and criteria for assessment of OH&amp;S risks (clause 6.1.2.2)</a:t>
            </a:r>
          </a:p>
          <a:p>
            <a:pPr lvl="0"/>
            <a:r>
              <a:rPr lang="en-US" sz="2200" dirty="0" smtClean="0"/>
              <a:t>OH&amp;S objectives and plans for achieving them (clause 6.2.2)</a:t>
            </a:r>
          </a:p>
          <a:p>
            <a:pPr lvl="0"/>
            <a:r>
              <a:rPr lang="en-US" sz="2200" dirty="0" smtClean="0"/>
              <a:t>Emergency preparedness and response process (clause 8.2)</a:t>
            </a:r>
          </a:p>
          <a:p>
            <a:endParaRPr lang="en-US" dirty="0"/>
          </a:p>
        </p:txBody>
      </p:sp>
    </p:spTree>
  </p:cSld>
  <p:clrMapOvr>
    <a:masterClrMapping/>
  </p:clrMapOvr>
  <p:transition>
    <p:wedg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Mandatory Records:</a:t>
            </a:r>
            <a:endParaRPr lang="en-US" dirty="0"/>
          </a:p>
        </p:txBody>
      </p:sp>
      <p:sp>
        <p:nvSpPr>
          <p:cNvPr id="3" name="Content Placeholder 2"/>
          <p:cNvSpPr>
            <a:spLocks noGrp="1"/>
          </p:cNvSpPr>
          <p:nvPr>
            <p:ph idx="1"/>
          </p:nvPr>
        </p:nvSpPr>
        <p:spPr/>
        <p:txBody>
          <a:bodyPr>
            <a:normAutofit/>
          </a:bodyPr>
          <a:lstStyle/>
          <a:p>
            <a:pPr lvl="0"/>
            <a:r>
              <a:rPr lang="en-US" sz="2000" dirty="0" smtClean="0"/>
              <a:t>OH&amp;S risks and opportunities and actions for addressing them (clause 6.1.1)</a:t>
            </a:r>
          </a:p>
          <a:p>
            <a:pPr lvl="0"/>
            <a:r>
              <a:rPr lang="en-US" sz="2000" dirty="0" smtClean="0"/>
              <a:t>Legal and other requirements (clause 6.1.3)</a:t>
            </a:r>
          </a:p>
          <a:p>
            <a:pPr lvl="0"/>
            <a:r>
              <a:rPr lang="en-US" sz="2000" dirty="0" smtClean="0"/>
              <a:t>Evidence of competence (clause 7.2)</a:t>
            </a:r>
          </a:p>
          <a:p>
            <a:pPr lvl="0"/>
            <a:r>
              <a:rPr lang="en-US" sz="2000" dirty="0" smtClean="0"/>
              <a:t>Evidence of communications (clause 7.4.1)</a:t>
            </a:r>
          </a:p>
          <a:p>
            <a:pPr lvl="0"/>
            <a:r>
              <a:rPr lang="en-US" sz="2000" dirty="0" smtClean="0"/>
              <a:t>Plans for responding to potential emergency situations (clause 8.2)</a:t>
            </a:r>
          </a:p>
          <a:p>
            <a:pPr lvl="0"/>
            <a:r>
              <a:rPr lang="en-US" sz="2000" dirty="0" smtClean="0"/>
              <a:t>Results on monitoring, measurements, analysis and performance evaluation (clause 9.1.1)</a:t>
            </a:r>
          </a:p>
          <a:p>
            <a:pPr lvl="0"/>
            <a:r>
              <a:rPr lang="en-US" sz="2000" dirty="0" smtClean="0"/>
              <a:t>Maintenance, calibration or verification of monitoring equipment (clause 9.1.1)</a:t>
            </a:r>
          </a:p>
          <a:p>
            <a:pPr lvl="0"/>
            <a:r>
              <a:rPr lang="en-US" sz="2000" dirty="0" smtClean="0"/>
              <a:t>Compliance evaluation results (clause 9.1.2)</a:t>
            </a:r>
          </a:p>
          <a:p>
            <a:pPr lvl="0"/>
            <a:r>
              <a:rPr lang="en-US" sz="2000" dirty="0" smtClean="0"/>
              <a:t>Internal audit program (clause 9.2.2)</a:t>
            </a:r>
          </a:p>
          <a:p>
            <a:pPr lvl="0"/>
            <a:r>
              <a:rPr lang="en-US" sz="2000" dirty="0" smtClean="0"/>
              <a:t>Internal audit report (clause 9.2.2)</a:t>
            </a:r>
          </a:p>
          <a:p>
            <a:endParaRPr lang="en-US" dirty="0"/>
          </a:p>
        </p:txBody>
      </p:sp>
    </p:spTree>
  </p:cSld>
  <p:clrMapOvr>
    <a:masterClrMapping/>
  </p:clrMapOvr>
  <p:transition>
    <p:wedg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Mandatory Records:</a:t>
            </a:r>
            <a:endParaRPr lang="en-US" dirty="0"/>
          </a:p>
        </p:txBody>
      </p:sp>
      <p:sp>
        <p:nvSpPr>
          <p:cNvPr id="3" name="Content Placeholder 2"/>
          <p:cNvSpPr>
            <a:spLocks noGrp="1"/>
          </p:cNvSpPr>
          <p:nvPr>
            <p:ph idx="1"/>
          </p:nvPr>
        </p:nvSpPr>
        <p:spPr/>
        <p:txBody>
          <a:bodyPr/>
          <a:lstStyle/>
          <a:p>
            <a:pPr lvl="0"/>
            <a:r>
              <a:rPr lang="en-US" sz="2400" dirty="0" smtClean="0"/>
              <a:t>Results of management review (clause 9.3)</a:t>
            </a:r>
          </a:p>
          <a:p>
            <a:pPr lvl="0"/>
            <a:r>
              <a:rPr lang="en-US" sz="2400" dirty="0" smtClean="0"/>
              <a:t>Nature of incidents or nonconformities and any subsequent action taken (clause 10.2)</a:t>
            </a:r>
          </a:p>
          <a:p>
            <a:pPr lvl="0"/>
            <a:r>
              <a:rPr lang="en-US" sz="2400" dirty="0" smtClean="0"/>
              <a:t>Results of any action and corrective action, including their effectiveness (clause 10.2)</a:t>
            </a:r>
          </a:p>
          <a:p>
            <a:pPr lvl="0"/>
            <a:r>
              <a:rPr lang="en-US" sz="2400" dirty="0" smtClean="0"/>
              <a:t>Evidence of the results of continual improvement (clause 10.3</a:t>
            </a:r>
            <a:r>
              <a:rPr lang="en-US" dirty="0" smtClean="0"/>
              <a:t>)</a:t>
            </a:r>
          </a:p>
          <a:p>
            <a:endParaRPr lang="en-US" dirty="0"/>
          </a:p>
        </p:txBody>
      </p:sp>
    </p:spTree>
  </p:cSld>
  <p:clrMapOvr>
    <a:masterClrMapping/>
  </p:clrMapOvr>
  <p:transition>
    <p:wedg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Understand the gap analysis.</a:t>
            </a:r>
            <a:endParaRPr lang="en-US" dirty="0"/>
          </a:p>
        </p:txBody>
      </p:sp>
      <p:sp>
        <p:nvSpPr>
          <p:cNvPr id="3" name="Content Placeholder 2"/>
          <p:cNvSpPr>
            <a:spLocks noGrp="1"/>
          </p:cNvSpPr>
          <p:nvPr>
            <p:ph idx="1"/>
          </p:nvPr>
        </p:nvSpPr>
        <p:spPr>
          <a:xfrm>
            <a:off x="838200" y="1825625"/>
            <a:ext cx="10515600" cy="3590437"/>
          </a:xfrm>
        </p:spPr>
        <p:txBody>
          <a:bodyPr>
            <a:normAutofit/>
          </a:bodyPr>
          <a:lstStyle/>
          <a:p>
            <a:r>
              <a:rPr lang="en-US" sz="2000" dirty="0" smtClean="0"/>
              <a:t>A Gap Analysis is used to assess an organizations scope, readiness, and its resources for building the system. It also provides us with the data to develop a project plan for ISO implementation.</a:t>
            </a:r>
          </a:p>
          <a:p>
            <a:r>
              <a:rPr lang="en-US" sz="2000" dirty="0" smtClean="0"/>
              <a:t>The auditor (person conducting the Gap Analysis) will use this list to compare the QMS that is in place with the requirements of the ISO 9001 Standard. Where there is a shortfall, it is called a “gap” </a:t>
            </a:r>
          </a:p>
          <a:p>
            <a:endParaRPr lang="en-US" sz="2000" dirty="0"/>
          </a:p>
        </p:txBody>
      </p:sp>
      <p:pic>
        <p:nvPicPr>
          <p:cNvPr id="1027" name="Picture 3"/>
          <p:cNvPicPr>
            <a:picLocks noChangeAspect="1" noChangeArrowheads="1"/>
          </p:cNvPicPr>
          <p:nvPr/>
        </p:nvPicPr>
        <p:blipFill>
          <a:blip r:embed="rId2"/>
          <a:srcRect/>
          <a:stretch>
            <a:fillRect/>
          </a:stretch>
        </p:blipFill>
        <p:spPr bwMode="auto">
          <a:xfrm>
            <a:off x="6375303" y="3235568"/>
            <a:ext cx="4533900" cy="2374949"/>
          </a:xfrm>
          <a:prstGeom prst="rect">
            <a:avLst/>
          </a:prstGeom>
          <a:noFill/>
          <a:ln w="9525">
            <a:noFill/>
            <a:miter lim="800000"/>
            <a:headEnd/>
            <a:tailEnd/>
          </a:ln>
          <a:effectLst/>
        </p:spPr>
      </p:pic>
    </p:spTree>
  </p:cSld>
  <p:clrMapOvr>
    <a:masterClrMapping/>
  </p:clrMapOvr>
  <p:transition>
    <p:wedg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Opening &amp; Closing Meeting </a:t>
            </a:r>
            <a:r>
              <a:rPr lang="en-US" dirty="0" smtClean="0"/>
              <a:t/>
            </a:r>
            <a:br>
              <a:rPr lang="en-US" dirty="0" smtClean="0"/>
            </a:br>
            <a:endParaRPr lang="en-US" dirty="0"/>
          </a:p>
        </p:txBody>
      </p:sp>
      <p:sp>
        <p:nvSpPr>
          <p:cNvPr id="3" name="Content Placeholder 2"/>
          <p:cNvSpPr>
            <a:spLocks noGrp="1"/>
          </p:cNvSpPr>
          <p:nvPr>
            <p:ph idx="1"/>
          </p:nvPr>
        </p:nvSpPr>
        <p:spPr>
          <a:xfrm>
            <a:off x="838200" y="1463040"/>
            <a:ext cx="10515600" cy="4895557"/>
          </a:xfrm>
        </p:spPr>
        <p:txBody>
          <a:bodyPr>
            <a:normAutofit fontScale="77500" lnSpcReduction="20000"/>
          </a:bodyPr>
          <a:lstStyle/>
          <a:p>
            <a:r>
              <a:rPr lang="en-US" dirty="0" smtClean="0"/>
              <a:t>Opening meeting agenda points  </a:t>
            </a:r>
          </a:p>
          <a:p>
            <a:pPr>
              <a:buNone/>
            </a:pPr>
            <a:r>
              <a:rPr lang="en-US" sz="3200" dirty="0" smtClean="0"/>
              <a:t>The purpose of the opening meeting is to:</a:t>
            </a:r>
          </a:p>
          <a:p>
            <a:r>
              <a:rPr lang="en-US" sz="2900" dirty="0" smtClean="0"/>
              <a:t>Confirm Scope and Objectives of the Assessment.</a:t>
            </a:r>
          </a:p>
          <a:p>
            <a:r>
              <a:rPr lang="en-US" sz="2900" dirty="0" smtClean="0"/>
              <a:t>Confirm communications, resources and escorts. </a:t>
            </a:r>
          </a:p>
          <a:p>
            <a:r>
              <a:rPr lang="en-US" sz="2900" dirty="0" smtClean="0"/>
              <a:t> confirm the agreement of all parties(e.g. </a:t>
            </a:r>
            <a:r>
              <a:rPr lang="en-US" sz="2900" dirty="0" err="1" smtClean="0"/>
              <a:t>auditee</a:t>
            </a:r>
            <a:r>
              <a:rPr lang="en-US" sz="2900" dirty="0" smtClean="0"/>
              <a:t>, audit team) to the audit plan;</a:t>
            </a:r>
          </a:p>
          <a:p>
            <a:r>
              <a:rPr lang="en-US" sz="2900" dirty="0" smtClean="0"/>
              <a:t>Current Number of Employees. </a:t>
            </a:r>
          </a:p>
          <a:p>
            <a:r>
              <a:rPr lang="en-US" sz="2900" dirty="0" smtClean="0"/>
              <a:t>Confirm auditor confidentiality. </a:t>
            </a:r>
          </a:p>
          <a:p>
            <a:r>
              <a:rPr lang="en-US" sz="2900" dirty="0" smtClean="0"/>
              <a:t>Explain the audit program and the reporting process for deficiencies. ...</a:t>
            </a:r>
          </a:p>
          <a:p>
            <a:r>
              <a:rPr lang="en-US" sz="2900" dirty="0" smtClean="0"/>
              <a:t>Confirm time and place for </a:t>
            </a:r>
            <a:r>
              <a:rPr lang="en-US" sz="2900" b="1" dirty="0" smtClean="0"/>
              <a:t>closing meeting</a:t>
            </a:r>
            <a:r>
              <a:rPr lang="en-US" sz="2900" dirty="0" smtClean="0"/>
              <a:t>. </a:t>
            </a:r>
          </a:p>
          <a:p>
            <a:r>
              <a:rPr lang="en-US" sz="2900" dirty="0" smtClean="0"/>
              <a:t>Appeals process.</a:t>
            </a:r>
          </a:p>
          <a:p>
            <a:pPr>
              <a:buNone/>
            </a:pPr>
            <a:endParaRPr lang="en-US" sz="2000" dirty="0" smtClean="0"/>
          </a:p>
          <a:p>
            <a:pPr>
              <a:buNone/>
            </a:pPr>
            <a:r>
              <a:rPr lang="en-US" sz="2000" dirty="0" smtClean="0"/>
              <a:t/>
            </a:r>
            <a:br>
              <a:rPr lang="en-US" sz="2000" dirty="0" smtClean="0"/>
            </a:br>
            <a:r>
              <a:rPr lang="en-US" sz="2000" dirty="0" smtClean="0"/>
              <a:t/>
            </a:r>
            <a:br>
              <a:rPr lang="en-US" sz="2000" dirty="0" smtClean="0"/>
            </a:br>
            <a:r>
              <a:rPr lang="en-US" sz="2000" dirty="0" smtClean="0"/>
              <a:t/>
            </a:r>
            <a:br>
              <a:rPr lang="en-US" sz="2000" dirty="0" smtClean="0"/>
            </a:br>
            <a:r>
              <a:rPr lang="en-US" sz="2000" dirty="0" smtClean="0"/>
              <a:t/>
            </a:r>
            <a:br>
              <a:rPr lang="en-US" sz="2000" dirty="0" smtClean="0"/>
            </a:br>
            <a:endParaRPr lang="en-US" sz="2000" dirty="0" smtClean="0"/>
          </a:p>
          <a:p>
            <a:pPr>
              <a:buNone/>
            </a:pPr>
            <a:endParaRPr lang="en-US" dirty="0"/>
          </a:p>
        </p:txBody>
      </p:sp>
      <p:pic>
        <p:nvPicPr>
          <p:cNvPr id="1026" name="Picture 2"/>
          <p:cNvPicPr>
            <a:picLocks noChangeAspect="1" noChangeArrowheads="1"/>
          </p:cNvPicPr>
          <p:nvPr/>
        </p:nvPicPr>
        <p:blipFill>
          <a:blip r:embed="rId2"/>
          <a:srcRect/>
          <a:stretch>
            <a:fillRect/>
          </a:stretch>
        </p:blipFill>
        <p:spPr bwMode="auto">
          <a:xfrm>
            <a:off x="9383152" y="2935458"/>
            <a:ext cx="2315014" cy="2590800"/>
          </a:xfrm>
          <a:prstGeom prst="rect">
            <a:avLst/>
          </a:prstGeom>
          <a:noFill/>
          <a:ln w="9525">
            <a:noFill/>
            <a:miter lim="800000"/>
            <a:headEnd/>
            <a:tailEnd/>
          </a:ln>
          <a:effectLst/>
        </p:spPr>
      </p:pic>
    </p:spTree>
  </p:cSld>
  <p:clrMapOvr>
    <a:masterClrMapping/>
  </p:clrMapOvr>
  <p:transition>
    <p:wedg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closing meeting</a:t>
            </a:r>
            <a:endParaRPr lang="en-US" dirty="0"/>
          </a:p>
        </p:txBody>
      </p:sp>
      <p:sp>
        <p:nvSpPr>
          <p:cNvPr id="3" name="Content Placeholder 2"/>
          <p:cNvSpPr>
            <a:spLocks noGrp="1"/>
          </p:cNvSpPr>
          <p:nvPr>
            <p:ph idx="1"/>
          </p:nvPr>
        </p:nvSpPr>
        <p:spPr/>
        <p:txBody>
          <a:bodyPr>
            <a:normAutofit/>
          </a:bodyPr>
          <a:lstStyle/>
          <a:p>
            <a:r>
              <a:rPr lang="en-US" dirty="0" smtClean="0"/>
              <a:t>The purpose of the closing meeting is to:</a:t>
            </a:r>
          </a:p>
          <a:p>
            <a:r>
              <a:rPr lang="en-US" sz="2000" dirty="0" smtClean="0"/>
              <a:t>A closing meeting, facilitated by the audit team leader, should be held to present the audit findings and conclusions.</a:t>
            </a:r>
          </a:p>
          <a:p>
            <a:r>
              <a:rPr lang="en-US" sz="2000" dirty="0" smtClean="0"/>
              <a:t> Participants in the closing meeting should include the management of the </a:t>
            </a:r>
            <a:r>
              <a:rPr lang="en-US" sz="2000" dirty="0" err="1" smtClean="0"/>
              <a:t>auditee</a:t>
            </a:r>
            <a:r>
              <a:rPr lang="en-US" sz="2000" dirty="0" smtClean="0"/>
              <a:t> and, where appropriate, those responsible for the functions or processes which have been audited, and may also include the audit client and other parties.</a:t>
            </a:r>
          </a:p>
          <a:p>
            <a:r>
              <a:rPr lang="en-US" sz="2000" dirty="0" smtClean="0"/>
              <a:t> If applicable, the audit team leader should advise the </a:t>
            </a:r>
            <a:r>
              <a:rPr lang="en-US" sz="2000" dirty="0" err="1" smtClean="0"/>
              <a:t>auditee</a:t>
            </a:r>
            <a:r>
              <a:rPr lang="en-US" sz="2000" dirty="0" smtClean="0"/>
              <a:t> of situations encountered during the audit that may decrease the confidence that can be placed in the audit conclusions.</a:t>
            </a:r>
          </a:p>
          <a:p>
            <a:r>
              <a:rPr lang="en-US" sz="2000" dirty="0" smtClean="0"/>
              <a:t> If defined in the management system or by agreement with the audit client, the participants should agree on the time frame for an action plan to address audit findings.</a:t>
            </a:r>
            <a:r>
              <a:rPr lang="en-US" dirty="0" smtClean="0"/>
              <a:t/>
            </a:r>
            <a:br>
              <a:rPr lang="en-US" dirty="0" smtClean="0"/>
            </a:br>
            <a:r>
              <a:rPr lang="en-US" dirty="0" smtClean="0"/>
              <a:t/>
            </a:r>
            <a:br>
              <a:rPr lang="en-US" dirty="0" smtClean="0"/>
            </a:br>
            <a:endParaRPr lang="en-US" dirty="0"/>
          </a:p>
        </p:txBody>
      </p:sp>
    </p:spTree>
  </p:cSld>
  <p:clrMapOvr>
    <a:masterClrMapping/>
  </p:clrMapOvr>
  <p:transition>
    <p:wedg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t>Understanding of  Audit Techniques. </a:t>
            </a:r>
            <a:endParaRPr lang="en-US" sz="2800" b="1" dirty="0"/>
          </a:p>
        </p:txBody>
      </p:sp>
      <p:sp>
        <p:nvSpPr>
          <p:cNvPr id="3" name="Content Placeholder 2"/>
          <p:cNvSpPr>
            <a:spLocks noGrp="1"/>
          </p:cNvSpPr>
          <p:nvPr>
            <p:ph idx="1"/>
          </p:nvPr>
        </p:nvSpPr>
        <p:spPr>
          <a:xfrm>
            <a:off x="697523" y="1656812"/>
            <a:ext cx="10515600" cy="4351338"/>
          </a:xfrm>
        </p:spPr>
        <p:txBody>
          <a:bodyPr>
            <a:normAutofit fontScale="92500" lnSpcReduction="10000"/>
          </a:bodyPr>
          <a:lstStyle/>
          <a:p>
            <a:pPr fontAlgn="base">
              <a:buNone/>
            </a:pPr>
            <a:r>
              <a:rPr lang="en-US" sz="2000" dirty="0" smtClean="0"/>
              <a:t>Audit techniques stand for the methods that are adopted by an auditor to obtain evidence.  </a:t>
            </a:r>
          </a:p>
          <a:p>
            <a:pPr fontAlgn="base">
              <a:buNone/>
            </a:pPr>
            <a:r>
              <a:rPr lang="en-US" sz="2000" dirty="0" smtClean="0"/>
              <a:t> </a:t>
            </a:r>
            <a:r>
              <a:rPr lang="en-US" sz="2000" b="1" dirty="0" smtClean="0"/>
              <a:t>1. Inspection</a:t>
            </a:r>
          </a:p>
          <a:p>
            <a:pPr fontAlgn="base">
              <a:buNone/>
            </a:pPr>
            <a:r>
              <a:rPr lang="en-US" sz="2000" dirty="0" smtClean="0"/>
              <a:t>a. Documents and records:</a:t>
            </a:r>
          </a:p>
          <a:p>
            <a:pPr>
              <a:buNone/>
            </a:pPr>
            <a:r>
              <a:rPr lang="en-US" sz="2000" dirty="0" smtClean="0"/>
              <a:t>b. Physical Verification</a:t>
            </a:r>
          </a:p>
          <a:p>
            <a:pPr>
              <a:buNone/>
            </a:pPr>
            <a:r>
              <a:rPr lang="en-US" sz="2000" b="1" dirty="0" smtClean="0"/>
              <a:t>2. Observation</a:t>
            </a:r>
          </a:p>
          <a:p>
            <a:pPr>
              <a:buNone/>
            </a:pPr>
            <a:r>
              <a:rPr lang="en-US" sz="2000" dirty="0" smtClean="0"/>
              <a:t>. The auditor makes his observations to evaluate the efficiency and effectiveness of the system followed by the organization. </a:t>
            </a:r>
          </a:p>
          <a:p>
            <a:pPr>
              <a:buNone/>
            </a:pPr>
            <a:r>
              <a:rPr lang="en-US" sz="2000" dirty="0" smtClean="0"/>
              <a:t>3.</a:t>
            </a:r>
            <a:r>
              <a:rPr lang="en-US" sz="2000" b="1" dirty="0" smtClean="0"/>
              <a:t> Computation</a:t>
            </a:r>
          </a:p>
          <a:p>
            <a:pPr>
              <a:buNone/>
            </a:pPr>
            <a:r>
              <a:rPr lang="en-US" sz="2000" dirty="0" smtClean="0"/>
              <a:t> An auditor makes appropriate calculations and verifies the accuracy of the  records.</a:t>
            </a:r>
          </a:p>
          <a:p>
            <a:pPr>
              <a:buNone/>
            </a:pPr>
            <a:r>
              <a:rPr lang="en-US" dirty="0" smtClean="0"/>
              <a:t>4. </a:t>
            </a:r>
            <a:r>
              <a:rPr lang="en-US" sz="2100" b="1" dirty="0" smtClean="0"/>
              <a:t>Analytical analysis </a:t>
            </a:r>
          </a:p>
          <a:p>
            <a:pPr>
              <a:buNone/>
            </a:pPr>
            <a:r>
              <a:rPr lang="en-US" sz="2100" dirty="0" smtClean="0"/>
              <a:t>The purpose of analysis is to ensure consistency of Management methods and also to evaluate the efficiency of the management by comparing the results of several years</a:t>
            </a:r>
          </a:p>
          <a:p>
            <a:pPr>
              <a:buNone/>
            </a:pPr>
            <a:endParaRPr lang="en-US" b="1" dirty="0" smtClean="0"/>
          </a:p>
          <a:p>
            <a:pPr>
              <a:buNone/>
            </a:pPr>
            <a:endParaRPr lang="en-US" dirty="0"/>
          </a:p>
        </p:txBody>
      </p:sp>
    </p:spTree>
  </p:cSld>
  <p:clrMapOvr>
    <a:masterClrMapping/>
  </p:clrMapOvr>
  <p:transition>
    <p:wedg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Understanding of   covering all elements as per the stage-01 requirements</a:t>
            </a:r>
            <a:endParaRPr lang="en-US" dirty="0"/>
          </a:p>
        </p:txBody>
      </p:sp>
      <p:sp>
        <p:nvSpPr>
          <p:cNvPr id="3" name="Content Placeholder 2"/>
          <p:cNvSpPr>
            <a:spLocks noGrp="1"/>
          </p:cNvSpPr>
          <p:nvPr>
            <p:ph idx="1"/>
          </p:nvPr>
        </p:nvSpPr>
        <p:spPr/>
        <p:txBody>
          <a:bodyPr/>
          <a:lstStyle/>
          <a:p>
            <a:pPr>
              <a:buFont typeface="Wingdings" pitchFamily="2" charset="2"/>
              <a:buChar char="ü"/>
            </a:pPr>
            <a:r>
              <a:rPr lang="en-US" dirty="0" smtClean="0"/>
              <a:t> </a:t>
            </a:r>
            <a:r>
              <a:rPr lang="en-US" sz="2000" dirty="0" smtClean="0"/>
              <a:t>Preparedness of Documents </a:t>
            </a:r>
          </a:p>
          <a:p>
            <a:pPr>
              <a:buFont typeface="Wingdings" pitchFamily="2" charset="2"/>
              <a:buChar char="ü"/>
            </a:pPr>
            <a:r>
              <a:rPr lang="en-US" sz="2000" dirty="0" smtClean="0"/>
              <a:t> Documentation review. </a:t>
            </a:r>
          </a:p>
          <a:p>
            <a:pPr>
              <a:buFont typeface="Wingdings" pitchFamily="2" charset="2"/>
              <a:buChar char="ü"/>
            </a:pPr>
            <a:r>
              <a:rPr lang="en-US" sz="2000" dirty="0" smtClean="0"/>
              <a:t>  Location evaluation</a:t>
            </a:r>
          </a:p>
          <a:p>
            <a:pPr>
              <a:buFont typeface="Wingdings" pitchFamily="2" charset="2"/>
              <a:buChar char="ü"/>
            </a:pPr>
            <a:r>
              <a:rPr lang="en-US" sz="2000" dirty="0" smtClean="0"/>
              <a:t>  Employee interviews</a:t>
            </a:r>
          </a:p>
          <a:p>
            <a:pPr>
              <a:buFont typeface="Wingdings" pitchFamily="2" charset="2"/>
              <a:buChar char="ü"/>
            </a:pPr>
            <a:r>
              <a:rPr lang="en-US" sz="2000" dirty="0" smtClean="0"/>
              <a:t>   Audit planning</a:t>
            </a:r>
          </a:p>
          <a:p>
            <a:pPr>
              <a:buFont typeface="Wingdings" pitchFamily="2" charset="2"/>
              <a:buChar char="ü"/>
            </a:pPr>
            <a:r>
              <a:rPr lang="en-US" sz="2000" dirty="0" smtClean="0"/>
              <a:t> Understanding of Mandatory documents and records required as per context for any management system</a:t>
            </a:r>
          </a:p>
          <a:p>
            <a:pPr>
              <a:buFont typeface="Wingdings" pitchFamily="2" charset="2"/>
              <a:buChar char="ü"/>
            </a:pPr>
            <a:r>
              <a:rPr lang="en-US" sz="2000" dirty="0" smtClean="0"/>
              <a:t>Understanding of availability of resources </a:t>
            </a:r>
          </a:p>
          <a:p>
            <a:pPr>
              <a:buFont typeface="Wingdings" pitchFamily="2" charset="2"/>
              <a:buChar char="ü"/>
            </a:pPr>
            <a:r>
              <a:rPr lang="en-US" sz="2000" dirty="0" smtClean="0"/>
              <a:t>Understanding of legal &amp; compliance issue as per the Scope. </a:t>
            </a:r>
          </a:p>
          <a:p>
            <a:pPr>
              <a:buFont typeface="Wingdings" pitchFamily="2" charset="2"/>
              <a:buChar char="ü"/>
            </a:pPr>
            <a:r>
              <a:rPr lang="en-US" sz="2000" dirty="0" smtClean="0"/>
              <a:t>Understanding of Audit techniques for collecting  evidences. </a:t>
            </a:r>
          </a:p>
          <a:p>
            <a:pPr>
              <a:buFont typeface="Wingdings" pitchFamily="2" charset="2"/>
              <a:buChar char="ü"/>
            </a:pPr>
            <a:endParaRPr lang="en-US" sz="2000" dirty="0" smtClean="0"/>
          </a:p>
          <a:p>
            <a:pPr>
              <a:buFont typeface="Wingdings" pitchFamily="2" charset="2"/>
              <a:buChar char="ü"/>
            </a:pPr>
            <a:endParaRPr lang="en-US" dirty="0"/>
          </a:p>
        </p:txBody>
      </p:sp>
    </p:spTree>
  </p:cSld>
  <p:clrMapOvr>
    <a:masterClrMapping/>
  </p:clrMapOvr>
  <p:transition>
    <p:wedg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Understanding of Report audit results including conclusions and recommendations</a:t>
            </a:r>
            <a:endParaRPr lang="en-US" sz="3600" dirty="0"/>
          </a:p>
        </p:txBody>
      </p:sp>
      <p:sp>
        <p:nvSpPr>
          <p:cNvPr id="3" name="Content Placeholder 2"/>
          <p:cNvSpPr>
            <a:spLocks noGrp="1"/>
          </p:cNvSpPr>
          <p:nvPr>
            <p:ph idx="1"/>
          </p:nvPr>
        </p:nvSpPr>
        <p:spPr>
          <a:xfrm>
            <a:off x="838200" y="1825625"/>
            <a:ext cx="10515600" cy="4786190"/>
          </a:xfrm>
        </p:spPr>
        <p:txBody>
          <a:bodyPr>
            <a:normAutofit fontScale="47500" lnSpcReduction="20000"/>
          </a:bodyPr>
          <a:lstStyle/>
          <a:p>
            <a:r>
              <a:rPr lang="en-US" sz="3600" b="1" dirty="0" smtClean="0"/>
              <a:t>Report audit results</a:t>
            </a:r>
            <a:r>
              <a:rPr lang="en-US" sz="3600" dirty="0" smtClean="0"/>
              <a:t>: Results of the evaluation of the collected </a:t>
            </a:r>
            <a:r>
              <a:rPr lang="en-US" sz="3600" b="1" dirty="0" smtClean="0"/>
              <a:t>audit evidence </a:t>
            </a:r>
            <a:r>
              <a:rPr lang="en-US" sz="3600" dirty="0" smtClean="0"/>
              <a:t> against </a:t>
            </a:r>
            <a:r>
              <a:rPr lang="en-US" sz="3600" b="1" dirty="0" smtClean="0"/>
              <a:t>audit criteria .</a:t>
            </a:r>
          </a:p>
          <a:p>
            <a:r>
              <a:rPr lang="en-US" sz="3600" b="1" dirty="0" smtClean="0"/>
              <a:t>conclusions</a:t>
            </a:r>
            <a:r>
              <a:rPr lang="en-US" sz="3600" dirty="0" smtClean="0"/>
              <a:t> : outcome of an audit  after consideration of the audit objectives and all audit findings. </a:t>
            </a:r>
          </a:p>
          <a:p>
            <a:r>
              <a:rPr lang="en-US" sz="3600" b="1" dirty="0" smtClean="0"/>
              <a:t>audit evidence</a:t>
            </a:r>
            <a:r>
              <a:rPr lang="en-US" sz="3600" dirty="0" smtClean="0"/>
              <a:t>: records, statements of fact or other information which are relevant to the audit criteria  and verifiable</a:t>
            </a:r>
          </a:p>
          <a:p>
            <a:r>
              <a:rPr lang="en-US" sz="3600" b="1" dirty="0" smtClean="0"/>
              <a:t>Categories of non conformities  </a:t>
            </a:r>
            <a:r>
              <a:rPr lang="en-US" sz="3600" dirty="0" smtClean="0"/>
              <a:t>: Audit findings can indicate conformity or nonconformity with audit criteria.- two types Major &amp; Minor.</a:t>
            </a:r>
          </a:p>
          <a:p>
            <a:r>
              <a:rPr lang="en-US" sz="3600" b="1" dirty="0" smtClean="0"/>
              <a:t>Recommendations </a:t>
            </a:r>
            <a:r>
              <a:rPr lang="en-US" sz="2900" dirty="0" smtClean="0"/>
              <a:t>: </a:t>
            </a:r>
          </a:p>
          <a:p>
            <a:r>
              <a:rPr lang="en-US" sz="3600" dirty="0" smtClean="0"/>
              <a:t>If specified by the audit objectives, recommendations for improvements may be presented. It should be</a:t>
            </a:r>
            <a:br>
              <a:rPr lang="en-US" sz="3600" dirty="0" smtClean="0"/>
            </a:br>
            <a:r>
              <a:rPr lang="en-US" sz="3600" dirty="0" smtClean="0"/>
              <a:t>emphasized that recommendations are not binding</a:t>
            </a:r>
            <a:br>
              <a:rPr lang="en-US" sz="3600" dirty="0" smtClean="0"/>
            </a:br>
            <a:r>
              <a:rPr lang="en-US" sz="1800" dirty="0" smtClean="0"/>
              <a:t/>
            </a:r>
            <a:br>
              <a:rPr lang="en-US" sz="1800" dirty="0" smtClean="0"/>
            </a:br>
            <a:endParaRPr lang="en-US" sz="2900" dirty="0" smtClean="0"/>
          </a:p>
          <a:p>
            <a:r>
              <a:rPr lang="en-US" sz="2000" dirty="0" smtClean="0"/>
              <a:t/>
            </a:r>
            <a:br>
              <a:rPr lang="en-US" sz="2000" dirty="0" smtClean="0"/>
            </a:br>
            <a:r>
              <a:rPr lang="en-US" dirty="0" smtClean="0"/>
              <a:t/>
            </a:r>
            <a:br>
              <a:rPr lang="en-US" dirty="0" smtClean="0"/>
            </a:br>
            <a:r>
              <a:rPr lang="en-US" dirty="0" smtClean="0"/>
              <a:t> </a:t>
            </a:r>
            <a:br>
              <a:rPr lang="en-US" dirty="0" smtClean="0"/>
            </a:br>
            <a:r>
              <a:rPr lang="en-US" dirty="0" smtClean="0"/>
              <a:t/>
            </a:r>
            <a:br>
              <a:rPr lang="en-US" dirty="0" smtClean="0"/>
            </a:br>
            <a:r>
              <a:rPr lang="en-US" dirty="0" smtClean="0"/>
              <a:t> </a:t>
            </a:r>
            <a:br>
              <a:rPr lang="en-US" dirty="0" smtClean="0"/>
            </a:br>
            <a:r>
              <a:rPr lang="en-US" dirty="0" smtClean="0"/>
              <a:t/>
            </a:r>
            <a:br>
              <a:rPr lang="en-US" dirty="0" smtClean="0"/>
            </a:br>
            <a:endParaRPr lang="en-US" dirty="0" smtClean="0"/>
          </a:p>
          <a:p>
            <a:r>
              <a:rPr lang="en-US" sz="2000" dirty="0" smtClean="0"/>
              <a:t/>
            </a:r>
            <a:br>
              <a:rPr lang="en-US" sz="2000" dirty="0" smtClean="0"/>
            </a:br>
            <a:r>
              <a:rPr lang="en-US" dirty="0" smtClean="0"/>
              <a:t/>
            </a:r>
            <a:br>
              <a:rPr lang="en-US" dirty="0" smtClean="0"/>
            </a:br>
            <a:endParaRPr lang="en-US" dirty="0"/>
          </a:p>
        </p:txBody>
      </p:sp>
      <p:graphicFrame>
        <p:nvGraphicFramePr>
          <p:cNvPr id="4" name="Table 3"/>
          <p:cNvGraphicFramePr>
            <a:graphicFrameLocks noGrp="1"/>
          </p:cNvGraphicFramePr>
          <p:nvPr/>
        </p:nvGraphicFramePr>
        <p:xfrm>
          <a:off x="1463041" y="4360279"/>
          <a:ext cx="7624688" cy="1702895"/>
        </p:xfrm>
        <a:graphic>
          <a:graphicData uri="http://schemas.openxmlformats.org/drawingml/2006/table">
            <a:tbl>
              <a:tblPr/>
              <a:tblGrid>
                <a:gridCol w="945920"/>
                <a:gridCol w="6678768"/>
              </a:tblGrid>
              <a:tr h="243271">
                <a:tc gridSpan="2">
                  <a:txBody>
                    <a:bodyPr/>
                    <a:lstStyle/>
                    <a:p>
                      <a:pPr marL="0" marR="0">
                        <a:lnSpc>
                          <a:spcPct val="115000"/>
                        </a:lnSpc>
                        <a:spcBef>
                          <a:spcPts val="0"/>
                        </a:spcBef>
                        <a:spcAft>
                          <a:spcPts val="0"/>
                        </a:spcAft>
                      </a:pPr>
                      <a:r>
                        <a:rPr lang="en-US" sz="1200" b="1">
                          <a:latin typeface="Mangal"/>
                          <a:ea typeface="Times New Roman"/>
                          <a:cs typeface="Mangal"/>
                        </a:rPr>
                        <a:t>RECOMMENDATION</a:t>
                      </a:r>
                      <a:endParaRPr lang="en-US" sz="1100">
                        <a:latin typeface="Calibri"/>
                        <a:ea typeface="Times New Roman"/>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243271">
                <a:tc>
                  <a:txBody>
                    <a:bodyPr/>
                    <a:lstStyle/>
                    <a:p>
                      <a:pPr marL="0" marR="0">
                        <a:lnSpc>
                          <a:spcPct val="115000"/>
                        </a:lnSpc>
                        <a:spcBef>
                          <a:spcPts val="0"/>
                        </a:spcBef>
                        <a:spcAft>
                          <a:spcPts val="0"/>
                        </a:spcAft>
                      </a:pPr>
                      <a:endParaRPr lang="en-US" sz="1200">
                        <a:latin typeface="Mangal"/>
                        <a:ea typeface="Times New Roman"/>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a:latin typeface="Mangal"/>
                          <a:ea typeface="Times New Roman"/>
                          <a:cs typeface="Mangal"/>
                        </a:rPr>
                        <a:t>Recommended for Proceeding to Stage 2</a:t>
                      </a:r>
                      <a:endParaRPr lang="en-US" sz="1100">
                        <a:latin typeface="Calibri"/>
                        <a:ea typeface="Times New Roman"/>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9812">
                <a:tc>
                  <a:txBody>
                    <a:bodyPr/>
                    <a:lstStyle/>
                    <a:p>
                      <a:pPr marL="0" marR="0">
                        <a:lnSpc>
                          <a:spcPct val="115000"/>
                        </a:lnSpc>
                        <a:spcBef>
                          <a:spcPts val="0"/>
                        </a:spcBef>
                        <a:spcAft>
                          <a:spcPts val="0"/>
                        </a:spcAft>
                      </a:pPr>
                      <a:endParaRPr lang="en-US" sz="1200">
                        <a:latin typeface="Mangal"/>
                        <a:ea typeface="Times New Roman"/>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dirty="0">
                          <a:latin typeface="Mangal"/>
                          <a:ea typeface="Times New Roman"/>
                          <a:cs typeface="Mangal"/>
                        </a:rPr>
                        <a:t>Not Recommend proceeding to stage 2 until objective evidence has been submitted to </a:t>
                      </a:r>
                      <a:r>
                        <a:rPr lang="en-US" sz="1200" dirty="0" smtClean="0">
                          <a:latin typeface="Mangal"/>
                          <a:ea typeface="Times New Roman"/>
                          <a:cs typeface="Mangal"/>
                        </a:rPr>
                        <a:t>CB </a:t>
                      </a:r>
                      <a:r>
                        <a:rPr lang="en-US" sz="1200" dirty="0">
                          <a:latin typeface="Mangal"/>
                          <a:ea typeface="Times New Roman"/>
                          <a:cs typeface="Mangal"/>
                        </a:rPr>
                        <a:t>showing that the concerns raised by the auditor (s) have been rectified. A date for stage 2 will then be agreed. (within 60 days from this audit date)</a:t>
                      </a:r>
                      <a:endParaRPr lang="en-US" sz="1100" dirty="0">
                        <a:latin typeface="Calibri"/>
                        <a:ea typeface="Times New Roman"/>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6541">
                <a:tc>
                  <a:txBody>
                    <a:bodyPr/>
                    <a:lstStyle/>
                    <a:p>
                      <a:pPr marL="0" marR="0">
                        <a:lnSpc>
                          <a:spcPct val="115000"/>
                        </a:lnSpc>
                        <a:spcBef>
                          <a:spcPts val="0"/>
                        </a:spcBef>
                        <a:spcAft>
                          <a:spcPts val="0"/>
                        </a:spcAft>
                      </a:pPr>
                      <a:endParaRPr lang="en-US" sz="1200">
                        <a:latin typeface="Mangal"/>
                        <a:ea typeface="Times New Roman"/>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dirty="0">
                          <a:latin typeface="Mangal"/>
                          <a:ea typeface="Times New Roman"/>
                          <a:cs typeface="Mangal"/>
                        </a:rPr>
                        <a:t>Not Recommend proceeding without a further stage 1 Audit due to the severity of the concerns raised by the audit team</a:t>
                      </a:r>
                      <a:endParaRPr lang="en-US" sz="1100" dirty="0">
                        <a:latin typeface="Calibri"/>
                        <a:ea typeface="Times New Roman"/>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wedg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5997" y="1"/>
            <a:ext cx="10515600" cy="689316"/>
          </a:xfrm>
        </p:spPr>
        <p:txBody>
          <a:bodyPr>
            <a:normAutofit fontScale="90000"/>
          </a:bodyPr>
          <a:lstStyle/>
          <a:p>
            <a:r>
              <a:rPr lang="en-US" dirty="0" smtClean="0"/>
              <a:t>Training Agenda Points : </a:t>
            </a:r>
            <a:endParaRPr lang="en-US" dirty="0"/>
          </a:p>
        </p:txBody>
      </p:sp>
      <p:sp>
        <p:nvSpPr>
          <p:cNvPr id="3" name="Content Placeholder 2"/>
          <p:cNvSpPr>
            <a:spLocks noGrp="1"/>
          </p:cNvSpPr>
          <p:nvPr>
            <p:ph idx="1"/>
          </p:nvPr>
        </p:nvSpPr>
        <p:spPr>
          <a:xfrm>
            <a:off x="824132" y="728344"/>
            <a:ext cx="10515600" cy="5362965"/>
          </a:xfrm>
        </p:spPr>
        <p:txBody>
          <a:bodyPr>
            <a:normAutofit fontScale="47500" lnSpcReduction="20000"/>
          </a:bodyPr>
          <a:lstStyle/>
          <a:p>
            <a:pPr marL="742950" indent="-742950">
              <a:buAutoNum type="alphaUcPeriod"/>
            </a:pPr>
            <a:r>
              <a:rPr lang="en-US" sz="3600" b="1" dirty="0" smtClean="0"/>
              <a:t>How to conduct effective stage-01 Audit </a:t>
            </a:r>
          </a:p>
          <a:p>
            <a:pPr marL="742950" indent="-742950">
              <a:buFont typeface="Wingdings" pitchFamily="2" charset="2"/>
              <a:buChar char="ü"/>
            </a:pPr>
            <a:r>
              <a:rPr lang="en-US" sz="3600" dirty="0" smtClean="0"/>
              <a:t>objective of Audit </a:t>
            </a:r>
          </a:p>
          <a:p>
            <a:pPr marL="514350" indent="-514350">
              <a:buFont typeface="Wingdings" pitchFamily="2" charset="2"/>
              <a:buChar char="ü"/>
            </a:pPr>
            <a:r>
              <a:rPr lang="en-US" sz="3600" dirty="0" smtClean="0"/>
              <a:t>      Documentation review. </a:t>
            </a:r>
          </a:p>
          <a:p>
            <a:pPr marL="514350" indent="-514350">
              <a:buFont typeface="Wingdings" pitchFamily="2" charset="2"/>
              <a:buChar char="ü"/>
            </a:pPr>
            <a:r>
              <a:rPr lang="en-US" sz="3600" dirty="0" smtClean="0"/>
              <a:t>      Location evaluation</a:t>
            </a:r>
          </a:p>
          <a:p>
            <a:pPr marL="514350" indent="-514350">
              <a:buFont typeface="Wingdings" pitchFamily="2" charset="2"/>
              <a:buChar char="ü"/>
            </a:pPr>
            <a:r>
              <a:rPr lang="en-US" sz="3600" dirty="0" smtClean="0"/>
              <a:t>       Employee interviews</a:t>
            </a:r>
          </a:p>
          <a:p>
            <a:pPr marL="514350" indent="-514350">
              <a:buFont typeface="Wingdings" pitchFamily="2" charset="2"/>
              <a:buChar char="ü"/>
            </a:pPr>
            <a:r>
              <a:rPr lang="en-US" sz="3600" dirty="0" smtClean="0"/>
              <a:t>       Audit planning</a:t>
            </a:r>
          </a:p>
          <a:p>
            <a:pPr marL="514350" indent="-514350">
              <a:buNone/>
            </a:pPr>
            <a:r>
              <a:rPr lang="en-US" sz="3600" dirty="0" smtClean="0"/>
              <a:t> </a:t>
            </a:r>
            <a:r>
              <a:rPr lang="en-US" sz="3600" b="1" dirty="0" smtClean="0"/>
              <a:t>B. check the preparedness of documents &amp; Records as per the Context  </a:t>
            </a:r>
          </a:p>
          <a:p>
            <a:pPr marL="514350" indent="-514350">
              <a:buFont typeface="Wingdings" pitchFamily="2" charset="2"/>
              <a:buChar char="ü"/>
            </a:pPr>
            <a:r>
              <a:rPr lang="en-US" sz="3600" dirty="0" smtClean="0"/>
              <a:t>Understanding  of Mandatory documents and records required as per context for any management system.</a:t>
            </a:r>
          </a:p>
          <a:p>
            <a:pPr marL="514350" indent="-514350">
              <a:buFont typeface="Wingdings" pitchFamily="2" charset="2"/>
              <a:buChar char="ü"/>
            </a:pPr>
            <a:r>
              <a:rPr lang="en-US" sz="3600" dirty="0" smtClean="0"/>
              <a:t>Understanding the gap analysis.</a:t>
            </a:r>
          </a:p>
          <a:p>
            <a:pPr marL="514350" indent="-514350">
              <a:buNone/>
            </a:pPr>
            <a:r>
              <a:rPr lang="en-US" sz="3600" b="1" dirty="0" smtClean="0"/>
              <a:t>C. Opening &amp; Closing Meeting </a:t>
            </a:r>
          </a:p>
          <a:p>
            <a:pPr marL="514350" indent="-514350">
              <a:buFont typeface="Wingdings" pitchFamily="2" charset="2"/>
              <a:buChar char="ü"/>
            </a:pPr>
            <a:r>
              <a:rPr lang="en-US" sz="3600" dirty="0" smtClean="0"/>
              <a:t> Agenda points.</a:t>
            </a:r>
          </a:p>
          <a:p>
            <a:pPr marL="514350" indent="-514350">
              <a:buNone/>
            </a:pPr>
            <a:r>
              <a:rPr lang="en-US" sz="3600" b="1" dirty="0" smtClean="0"/>
              <a:t>D. Report Writing </a:t>
            </a:r>
          </a:p>
          <a:p>
            <a:pPr marL="514350" indent="-514350">
              <a:buFont typeface="Wingdings" pitchFamily="2" charset="2"/>
              <a:buChar char="ü"/>
            </a:pPr>
            <a:r>
              <a:rPr lang="en-US" sz="3600" dirty="0" smtClean="0"/>
              <a:t>       Understanding of Audit Techniques. </a:t>
            </a:r>
            <a:endParaRPr lang="en-US" sz="3600" b="1" dirty="0" smtClean="0"/>
          </a:p>
          <a:p>
            <a:pPr marL="857250" indent="-857250">
              <a:buFont typeface="Wingdings" pitchFamily="2" charset="2"/>
              <a:buChar char="ü"/>
            </a:pPr>
            <a:r>
              <a:rPr lang="en-US" sz="3600" dirty="0" smtClean="0"/>
              <a:t>Understanding of covering all elements as per the stage-01 requirements. </a:t>
            </a:r>
          </a:p>
          <a:p>
            <a:pPr marL="857250" indent="-857250">
              <a:buFont typeface="Wingdings" pitchFamily="2" charset="2"/>
              <a:buChar char="ü"/>
            </a:pPr>
            <a:r>
              <a:rPr lang="en-US" sz="3600" dirty="0" smtClean="0"/>
              <a:t>Understanding of Report audit results including conclusions and recommendations</a:t>
            </a:r>
          </a:p>
          <a:p>
            <a:pPr marL="857250" indent="-857250">
              <a:buFont typeface="Wingdings" pitchFamily="2" charset="2"/>
              <a:buChar char="ü"/>
            </a:pPr>
            <a:r>
              <a:rPr lang="en-US" sz="3600" dirty="0" smtClean="0"/>
              <a:t>Validation of Critical Points</a:t>
            </a:r>
          </a:p>
          <a:p>
            <a:pPr marL="857250" indent="-857250">
              <a:buFont typeface="Wingdings" pitchFamily="2" charset="2"/>
              <a:buChar char="ü"/>
            </a:pPr>
            <a:endParaRPr lang="en-US" sz="3600" dirty="0" smtClean="0"/>
          </a:p>
          <a:p>
            <a:pPr marL="857250" indent="-857250">
              <a:buFont typeface="Wingdings" pitchFamily="2" charset="2"/>
              <a:buChar char="ü"/>
            </a:pPr>
            <a:endParaRPr lang="en-US" sz="3600" dirty="0" smtClean="0"/>
          </a:p>
          <a:p>
            <a:pPr marL="514350" indent="-514350">
              <a:buNone/>
            </a:pPr>
            <a:endParaRPr lang="en-US" sz="1800" b="1" dirty="0" smtClean="0"/>
          </a:p>
          <a:p>
            <a:pPr marL="514350" indent="-514350">
              <a:buNone/>
            </a:pPr>
            <a:endParaRPr lang="en-US" sz="1800" dirty="0" smtClean="0"/>
          </a:p>
        </p:txBody>
      </p:sp>
    </p:spTree>
  </p:cSld>
  <p:clrMapOvr>
    <a:masterClrMapping/>
  </p:clrMapOvr>
  <p:transition>
    <p:wedg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Validation of Critical Points</a:t>
            </a:r>
            <a:br>
              <a:rPr lang="en-US" dirty="0" smtClean="0"/>
            </a:br>
            <a:endParaRPr lang="en-US" dirty="0"/>
          </a:p>
        </p:txBody>
      </p:sp>
      <p:sp>
        <p:nvSpPr>
          <p:cNvPr id="3" name="Content Placeholder 2"/>
          <p:cNvSpPr>
            <a:spLocks noGrp="1"/>
          </p:cNvSpPr>
          <p:nvPr>
            <p:ph idx="1"/>
          </p:nvPr>
        </p:nvSpPr>
        <p:spPr>
          <a:xfrm>
            <a:off x="613117" y="1108172"/>
            <a:ext cx="10515600" cy="4351338"/>
          </a:xfrm>
        </p:spPr>
        <p:txBody>
          <a:bodyPr/>
          <a:lstStyle/>
          <a:p>
            <a:r>
              <a:rPr lang="en-US" sz="2000" b="1" dirty="0" smtClean="0"/>
              <a:t>Recommendation for Stage-2 Audit: I have checked, examined and discussed and confirm the following: Mark “X” where applicable.</a:t>
            </a:r>
          </a:p>
          <a:p>
            <a:endParaRPr lang="en-US" sz="2000" dirty="0" smtClean="0"/>
          </a:p>
          <a:p>
            <a:pPr>
              <a:buNone/>
            </a:pPr>
            <a:endParaRPr lang="en-US" dirty="0"/>
          </a:p>
        </p:txBody>
      </p:sp>
      <p:graphicFrame>
        <p:nvGraphicFramePr>
          <p:cNvPr id="4" name="Table 3"/>
          <p:cNvGraphicFramePr>
            <a:graphicFrameLocks noGrp="1"/>
          </p:cNvGraphicFramePr>
          <p:nvPr/>
        </p:nvGraphicFramePr>
        <p:xfrm>
          <a:off x="1139485" y="1936769"/>
          <a:ext cx="8117056" cy="3662174"/>
        </p:xfrm>
        <a:graphic>
          <a:graphicData uri="http://schemas.openxmlformats.org/drawingml/2006/table">
            <a:tbl>
              <a:tblPr/>
              <a:tblGrid>
                <a:gridCol w="485497"/>
                <a:gridCol w="3357886"/>
                <a:gridCol w="725810"/>
                <a:gridCol w="545575"/>
                <a:gridCol w="1363939"/>
                <a:gridCol w="1638349"/>
              </a:tblGrid>
              <a:tr h="430844">
                <a:tc>
                  <a:txBody>
                    <a:bodyPr/>
                    <a:lstStyle/>
                    <a:p>
                      <a:pPr marL="0" marR="0">
                        <a:lnSpc>
                          <a:spcPct val="115000"/>
                        </a:lnSpc>
                        <a:spcBef>
                          <a:spcPts val="0"/>
                        </a:spcBef>
                        <a:spcAft>
                          <a:spcPts val="0"/>
                        </a:spcAft>
                      </a:pPr>
                      <a:r>
                        <a:rPr lang="en-US" sz="1200" b="1" dirty="0">
                          <a:solidFill>
                            <a:srgbClr val="FFFFFF"/>
                          </a:solidFill>
                          <a:latin typeface="Times New Roman"/>
                          <a:ea typeface="Times New Roman"/>
                          <a:cs typeface="Times New Roman"/>
                        </a:rPr>
                        <a:t>Sl.</a:t>
                      </a:r>
                      <a:endParaRPr lang="en-US" sz="11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BACC6"/>
                    </a:solidFill>
                  </a:tcPr>
                </a:tc>
                <a:tc>
                  <a:txBody>
                    <a:bodyPr/>
                    <a:lstStyle/>
                    <a:p>
                      <a:pPr marL="0" marR="0">
                        <a:lnSpc>
                          <a:spcPct val="115000"/>
                        </a:lnSpc>
                        <a:spcBef>
                          <a:spcPts val="0"/>
                        </a:spcBef>
                        <a:spcAft>
                          <a:spcPts val="0"/>
                        </a:spcAft>
                      </a:pPr>
                      <a:r>
                        <a:rPr lang="en-US" sz="1200" b="1">
                          <a:solidFill>
                            <a:srgbClr val="FFFFFF"/>
                          </a:solidFill>
                          <a:latin typeface="Times New Roman"/>
                          <a:ea typeface="Times New Roman"/>
                          <a:cs typeface="Times New Roman"/>
                        </a:rPr>
                        <a:t>Validation of Critical Points</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BACC6"/>
                    </a:solidFill>
                  </a:tcPr>
                </a:tc>
                <a:tc>
                  <a:txBody>
                    <a:bodyPr/>
                    <a:lstStyle/>
                    <a:p>
                      <a:pPr marL="0" marR="0">
                        <a:lnSpc>
                          <a:spcPct val="115000"/>
                        </a:lnSpc>
                        <a:spcBef>
                          <a:spcPts val="0"/>
                        </a:spcBef>
                        <a:spcAft>
                          <a:spcPts val="0"/>
                        </a:spcAft>
                      </a:pPr>
                      <a:r>
                        <a:rPr lang="en-US" sz="1200" b="1">
                          <a:solidFill>
                            <a:srgbClr val="FFFFFF"/>
                          </a:solidFill>
                          <a:latin typeface="Times New Roman"/>
                          <a:ea typeface="Times New Roman"/>
                          <a:cs typeface="Times New Roman"/>
                        </a:rPr>
                        <a:t>Yes</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BACC6"/>
                    </a:solidFill>
                  </a:tcPr>
                </a:tc>
                <a:tc>
                  <a:txBody>
                    <a:bodyPr/>
                    <a:lstStyle/>
                    <a:p>
                      <a:pPr marL="0" marR="0">
                        <a:lnSpc>
                          <a:spcPct val="115000"/>
                        </a:lnSpc>
                        <a:spcBef>
                          <a:spcPts val="0"/>
                        </a:spcBef>
                        <a:spcAft>
                          <a:spcPts val="0"/>
                        </a:spcAft>
                      </a:pPr>
                      <a:r>
                        <a:rPr lang="en-US" sz="1200" b="1">
                          <a:solidFill>
                            <a:srgbClr val="FFFFFF"/>
                          </a:solidFill>
                          <a:latin typeface="Times New Roman"/>
                          <a:ea typeface="Times New Roman"/>
                          <a:cs typeface="Times New Roman"/>
                        </a:rPr>
                        <a:t>No</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BACC6"/>
                    </a:solidFill>
                  </a:tcPr>
                </a:tc>
                <a:tc>
                  <a:txBody>
                    <a:bodyPr/>
                    <a:lstStyle/>
                    <a:p>
                      <a:pPr marL="0" marR="0">
                        <a:lnSpc>
                          <a:spcPct val="115000"/>
                        </a:lnSpc>
                        <a:spcBef>
                          <a:spcPts val="0"/>
                        </a:spcBef>
                        <a:spcAft>
                          <a:spcPts val="0"/>
                        </a:spcAft>
                      </a:pPr>
                      <a:r>
                        <a:rPr lang="en-US" sz="1200" b="1">
                          <a:solidFill>
                            <a:srgbClr val="FFFFFF"/>
                          </a:solidFill>
                          <a:latin typeface="Times New Roman"/>
                          <a:ea typeface="Times New Roman"/>
                          <a:cs typeface="Times New Roman"/>
                        </a:rPr>
                        <a:t>Not Applicable</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BACC6"/>
                    </a:solidFill>
                  </a:tcPr>
                </a:tc>
                <a:tc>
                  <a:txBody>
                    <a:bodyPr/>
                    <a:lstStyle/>
                    <a:p>
                      <a:pPr marL="0" marR="0">
                        <a:lnSpc>
                          <a:spcPct val="115000"/>
                        </a:lnSpc>
                        <a:spcBef>
                          <a:spcPts val="0"/>
                        </a:spcBef>
                        <a:spcAft>
                          <a:spcPts val="0"/>
                        </a:spcAft>
                      </a:pPr>
                      <a:r>
                        <a:rPr lang="en-US" sz="1200" b="1">
                          <a:solidFill>
                            <a:srgbClr val="FFFFFF"/>
                          </a:solidFill>
                          <a:latin typeface="Times New Roman"/>
                          <a:ea typeface="Times New Roman"/>
                          <a:cs typeface="Times New Roman"/>
                        </a:rPr>
                        <a:t>Comment of the Auditor</a:t>
                      </a:r>
                      <a:endParaRPr lang="en-US"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BACC6"/>
                    </a:solidFill>
                  </a:tcPr>
                </a:tc>
              </a:tr>
              <a:tr h="430844">
                <a:tc>
                  <a:txBody>
                    <a:bodyPr/>
                    <a:lstStyle/>
                    <a:p>
                      <a:pPr marL="0" marR="0">
                        <a:lnSpc>
                          <a:spcPct val="115000"/>
                        </a:lnSpc>
                        <a:spcBef>
                          <a:spcPts val="0"/>
                        </a:spcBef>
                        <a:spcAft>
                          <a:spcPts val="0"/>
                        </a:spcAft>
                      </a:pPr>
                      <a:r>
                        <a:rPr lang="en-US" sz="1200" b="1">
                          <a:solidFill>
                            <a:srgbClr val="0070C0"/>
                          </a:solidFill>
                          <a:latin typeface="Times New Roman"/>
                          <a:ea typeface="Times New Roman"/>
                          <a:cs typeface="Times New Roman"/>
                        </a:rPr>
                        <a:t>1</a:t>
                      </a:r>
                      <a:endParaRPr lang="en-US" sz="1100">
                        <a:latin typeface="Calibri"/>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marL="0" marR="0">
                        <a:lnSpc>
                          <a:spcPct val="115000"/>
                        </a:lnSpc>
                        <a:spcBef>
                          <a:spcPts val="0"/>
                        </a:spcBef>
                        <a:spcAft>
                          <a:spcPts val="0"/>
                        </a:spcAft>
                      </a:pPr>
                      <a:r>
                        <a:rPr lang="en-US" sz="1200">
                          <a:solidFill>
                            <a:srgbClr val="0070C0"/>
                          </a:solidFill>
                          <a:latin typeface="Times New Roman"/>
                          <a:ea typeface="Times New Roman"/>
                          <a:cs typeface="Times New Roman"/>
                        </a:rPr>
                        <a:t>Relevance of the QMS documentation with activities of the client</a:t>
                      </a:r>
                      <a:endParaRPr lang="en-US" sz="1100">
                        <a:latin typeface="Calibri"/>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6DDE8"/>
                    </a:solidFill>
                  </a:tcPr>
                </a:tc>
                <a:tc>
                  <a:txBody>
                    <a:bodyPr/>
                    <a:lstStyle/>
                    <a:p>
                      <a:pPr marL="0" marR="0">
                        <a:lnSpc>
                          <a:spcPct val="115000"/>
                        </a:lnSpc>
                        <a:spcBef>
                          <a:spcPts val="0"/>
                        </a:spcBef>
                        <a:spcAft>
                          <a:spcPts val="0"/>
                        </a:spcAft>
                      </a:pPr>
                      <a:endParaRPr lang="en-US" sz="1200">
                        <a:latin typeface="Times New Roman"/>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6DDE8"/>
                    </a:solidFill>
                  </a:tcPr>
                </a:tc>
                <a:tc>
                  <a:txBody>
                    <a:bodyPr/>
                    <a:lstStyle/>
                    <a:p>
                      <a:pPr marL="0" marR="0">
                        <a:lnSpc>
                          <a:spcPct val="115000"/>
                        </a:lnSpc>
                        <a:spcBef>
                          <a:spcPts val="0"/>
                        </a:spcBef>
                        <a:spcAft>
                          <a:spcPts val="0"/>
                        </a:spcAft>
                      </a:pPr>
                      <a:endParaRPr lang="en-US" sz="1200">
                        <a:latin typeface="Times New Roman"/>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6DDE8"/>
                    </a:solidFill>
                  </a:tcPr>
                </a:tc>
                <a:tc>
                  <a:txBody>
                    <a:bodyPr/>
                    <a:lstStyle/>
                    <a:p>
                      <a:pPr marL="0" marR="0">
                        <a:lnSpc>
                          <a:spcPct val="115000"/>
                        </a:lnSpc>
                        <a:spcBef>
                          <a:spcPts val="0"/>
                        </a:spcBef>
                        <a:spcAft>
                          <a:spcPts val="0"/>
                        </a:spcAft>
                      </a:pPr>
                      <a:endParaRPr lang="en-US" sz="1200">
                        <a:latin typeface="Times New Roman"/>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6DDE8"/>
                    </a:solidFill>
                  </a:tcPr>
                </a:tc>
                <a:tc>
                  <a:txBody>
                    <a:bodyPr/>
                    <a:lstStyle/>
                    <a:p>
                      <a:pPr marL="0" marR="0">
                        <a:lnSpc>
                          <a:spcPct val="115000"/>
                        </a:lnSpc>
                        <a:spcBef>
                          <a:spcPts val="0"/>
                        </a:spcBef>
                        <a:spcAft>
                          <a:spcPts val="0"/>
                        </a:spcAft>
                      </a:pPr>
                      <a:endParaRPr lang="en-US" sz="1200">
                        <a:latin typeface="Times New Roman"/>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6DDE8"/>
                    </a:solidFill>
                  </a:tcPr>
                </a:tc>
              </a:tr>
              <a:tr h="430844">
                <a:tc>
                  <a:txBody>
                    <a:bodyPr/>
                    <a:lstStyle/>
                    <a:p>
                      <a:pPr marL="0" marR="0">
                        <a:lnSpc>
                          <a:spcPct val="115000"/>
                        </a:lnSpc>
                        <a:spcBef>
                          <a:spcPts val="0"/>
                        </a:spcBef>
                        <a:spcAft>
                          <a:spcPts val="0"/>
                        </a:spcAft>
                      </a:pPr>
                      <a:r>
                        <a:rPr lang="en-US" sz="1200" b="1">
                          <a:solidFill>
                            <a:srgbClr val="0070C0"/>
                          </a:solidFill>
                          <a:latin typeface="Times New Roman"/>
                          <a:ea typeface="Times New Roman"/>
                          <a:cs typeface="Times New Roman"/>
                        </a:rPr>
                        <a:t>2</a:t>
                      </a:r>
                      <a:endParaRPr lang="en-US" sz="1100">
                        <a:latin typeface="Calibri"/>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marL="0" marR="0">
                        <a:lnSpc>
                          <a:spcPct val="115000"/>
                        </a:lnSpc>
                        <a:spcBef>
                          <a:spcPts val="0"/>
                        </a:spcBef>
                        <a:spcAft>
                          <a:spcPts val="0"/>
                        </a:spcAft>
                      </a:pPr>
                      <a:r>
                        <a:rPr lang="en-US" sz="1200">
                          <a:solidFill>
                            <a:srgbClr val="0070C0"/>
                          </a:solidFill>
                          <a:latin typeface="Times New Roman"/>
                          <a:ea typeface="Times New Roman"/>
                          <a:cs typeface="Times New Roman"/>
                        </a:rPr>
                        <a:t>Scope applied are justified with the present activities of the Clients</a:t>
                      </a:r>
                      <a:endParaRPr lang="en-US" sz="1100">
                        <a:latin typeface="Calibri"/>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AEEF3"/>
                    </a:solidFill>
                  </a:tcPr>
                </a:tc>
                <a:tc>
                  <a:txBody>
                    <a:bodyPr/>
                    <a:lstStyle/>
                    <a:p>
                      <a:pPr marL="0" marR="0">
                        <a:lnSpc>
                          <a:spcPct val="115000"/>
                        </a:lnSpc>
                        <a:spcBef>
                          <a:spcPts val="0"/>
                        </a:spcBef>
                        <a:spcAft>
                          <a:spcPts val="0"/>
                        </a:spcAft>
                      </a:pPr>
                      <a:endParaRPr lang="en-US" sz="1200">
                        <a:latin typeface="Times New Roman"/>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AEEF3"/>
                    </a:solidFill>
                  </a:tcPr>
                </a:tc>
                <a:tc>
                  <a:txBody>
                    <a:bodyPr/>
                    <a:lstStyle/>
                    <a:p>
                      <a:pPr marL="0" marR="0">
                        <a:lnSpc>
                          <a:spcPct val="115000"/>
                        </a:lnSpc>
                        <a:spcBef>
                          <a:spcPts val="0"/>
                        </a:spcBef>
                        <a:spcAft>
                          <a:spcPts val="0"/>
                        </a:spcAft>
                      </a:pPr>
                      <a:endParaRPr lang="en-US" sz="1200">
                        <a:latin typeface="Times New Roman"/>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AEEF3"/>
                    </a:solidFill>
                  </a:tcPr>
                </a:tc>
                <a:tc>
                  <a:txBody>
                    <a:bodyPr/>
                    <a:lstStyle/>
                    <a:p>
                      <a:pPr marL="0" marR="0">
                        <a:lnSpc>
                          <a:spcPct val="115000"/>
                        </a:lnSpc>
                        <a:spcBef>
                          <a:spcPts val="0"/>
                        </a:spcBef>
                        <a:spcAft>
                          <a:spcPts val="0"/>
                        </a:spcAft>
                      </a:pPr>
                      <a:endParaRPr lang="en-US" sz="1200">
                        <a:latin typeface="Times New Roman"/>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AEEF3"/>
                    </a:solidFill>
                  </a:tcPr>
                </a:tc>
                <a:tc>
                  <a:txBody>
                    <a:bodyPr/>
                    <a:lstStyle/>
                    <a:p>
                      <a:pPr marL="0" marR="0">
                        <a:lnSpc>
                          <a:spcPct val="115000"/>
                        </a:lnSpc>
                        <a:spcBef>
                          <a:spcPts val="0"/>
                        </a:spcBef>
                        <a:spcAft>
                          <a:spcPts val="0"/>
                        </a:spcAft>
                      </a:pPr>
                      <a:endParaRPr lang="en-US" sz="1200">
                        <a:latin typeface="Times New Roman"/>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AEEF3"/>
                    </a:solidFill>
                  </a:tcPr>
                </a:tc>
              </a:tr>
              <a:tr h="430844">
                <a:tc>
                  <a:txBody>
                    <a:bodyPr/>
                    <a:lstStyle/>
                    <a:p>
                      <a:pPr marL="0" marR="0">
                        <a:lnSpc>
                          <a:spcPct val="115000"/>
                        </a:lnSpc>
                        <a:spcBef>
                          <a:spcPts val="0"/>
                        </a:spcBef>
                        <a:spcAft>
                          <a:spcPts val="0"/>
                        </a:spcAft>
                      </a:pPr>
                      <a:r>
                        <a:rPr lang="en-US" sz="1200" b="1">
                          <a:solidFill>
                            <a:srgbClr val="0070C0"/>
                          </a:solidFill>
                          <a:latin typeface="Times New Roman"/>
                          <a:ea typeface="Times New Roman"/>
                          <a:cs typeface="Times New Roman"/>
                        </a:rPr>
                        <a:t>3</a:t>
                      </a:r>
                      <a:endParaRPr lang="en-US" sz="1100">
                        <a:latin typeface="Calibri"/>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marL="0" marR="0">
                        <a:lnSpc>
                          <a:spcPct val="115000"/>
                        </a:lnSpc>
                        <a:spcBef>
                          <a:spcPts val="0"/>
                        </a:spcBef>
                        <a:spcAft>
                          <a:spcPts val="0"/>
                        </a:spcAft>
                      </a:pPr>
                      <a:r>
                        <a:rPr lang="en-US" sz="1200">
                          <a:solidFill>
                            <a:srgbClr val="0070C0"/>
                          </a:solidFill>
                          <a:latin typeface="Times New Roman"/>
                          <a:ea typeface="Times New Roman"/>
                          <a:cs typeface="Times New Roman"/>
                        </a:rPr>
                        <a:t>Does the organisation have availed Exclusions?</a:t>
                      </a:r>
                      <a:endParaRPr lang="en-US" sz="1100">
                        <a:latin typeface="Calibri"/>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6DDE8"/>
                    </a:solidFill>
                  </a:tcPr>
                </a:tc>
                <a:tc>
                  <a:txBody>
                    <a:bodyPr/>
                    <a:lstStyle/>
                    <a:p>
                      <a:pPr marL="0" marR="0">
                        <a:lnSpc>
                          <a:spcPct val="115000"/>
                        </a:lnSpc>
                        <a:spcBef>
                          <a:spcPts val="0"/>
                        </a:spcBef>
                        <a:spcAft>
                          <a:spcPts val="0"/>
                        </a:spcAft>
                      </a:pPr>
                      <a:endParaRPr lang="en-US" sz="1200">
                        <a:latin typeface="Times New Roman"/>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6DDE8"/>
                    </a:solidFill>
                  </a:tcPr>
                </a:tc>
                <a:tc>
                  <a:txBody>
                    <a:bodyPr/>
                    <a:lstStyle/>
                    <a:p>
                      <a:pPr marL="0" marR="0">
                        <a:lnSpc>
                          <a:spcPct val="115000"/>
                        </a:lnSpc>
                        <a:spcBef>
                          <a:spcPts val="0"/>
                        </a:spcBef>
                        <a:spcAft>
                          <a:spcPts val="0"/>
                        </a:spcAft>
                      </a:pPr>
                      <a:endParaRPr lang="en-US" sz="1200">
                        <a:latin typeface="Times New Roman"/>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6DDE8"/>
                    </a:solidFill>
                  </a:tcPr>
                </a:tc>
                <a:tc>
                  <a:txBody>
                    <a:bodyPr/>
                    <a:lstStyle/>
                    <a:p>
                      <a:pPr marL="0" marR="0">
                        <a:lnSpc>
                          <a:spcPct val="115000"/>
                        </a:lnSpc>
                        <a:spcBef>
                          <a:spcPts val="0"/>
                        </a:spcBef>
                        <a:spcAft>
                          <a:spcPts val="0"/>
                        </a:spcAft>
                      </a:pPr>
                      <a:endParaRPr lang="en-US" sz="1200">
                        <a:latin typeface="Times New Roman"/>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6DDE8"/>
                    </a:solidFill>
                  </a:tcPr>
                </a:tc>
                <a:tc>
                  <a:txBody>
                    <a:bodyPr/>
                    <a:lstStyle/>
                    <a:p>
                      <a:pPr marL="0" marR="0">
                        <a:lnSpc>
                          <a:spcPct val="115000"/>
                        </a:lnSpc>
                        <a:spcBef>
                          <a:spcPts val="0"/>
                        </a:spcBef>
                        <a:spcAft>
                          <a:spcPts val="0"/>
                        </a:spcAft>
                      </a:pPr>
                      <a:endParaRPr lang="en-US" sz="1200">
                        <a:latin typeface="Times New Roman"/>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6DDE8"/>
                    </a:solidFill>
                  </a:tcPr>
                </a:tc>
              </a:tr>
              <a:tr h="215422">
                <a:tc>
                  <a:txBody>
                    <a:bodyPr/>
                    <a:lstStyle/>
                    <a:p>
                      <a:pPr marL="0" marR="0">
                        <a:lnSpc>
                          <a:spcPct val="115000"/>
                        </a:lnSpc>
                        <a:spcBef>
                          <a:spcPts val="0"/>
                        </a:spcBef>
                        <a:spcAft>
                          <a:spcPts val="0"/>
                        </a:spcAft>
                      </a:pPr>
                      <a:r>
                        <a:rPr lang="en-US" sz="1200" b="1">
                          <a:solidFill>
                            <a:srgbClr val="0070C0"/>
                          </a:solidFill>
                          <a:latin typeface="Times New Roman"/>
                          <a:ea typeface="Times New Roman"/>
                          <a:cs typeface="Times New Roman"/>
                        </a:rPr>
                        <a:t>4</a:t>
                      </a:r>
                      <a:endParaRPr lang="en-US" sz="1100">
                        <a:latin typeface="Calibri"/>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marL="0" marR="0">
                        <a:lnSpc>
                          <a:spcPct val="115000"/>
                        </a:lnSpc>
                        <a:spcBef>
                          <a:spcPts val="0"/>
                        </a:spcBef>
                        <a:spcAft>
                          <a:spcPts val="0"/>
                        </a:spcAft>
                      </a:pPr>
                      <a:r>
                        <a:rPr lang="en-US" sz="1200">
                          <a:solidFill>
                            <a:srgbClr val="0070C0"/>
                          </a:solidFill>
                          <a:latin typeface="Times New Roman"/>
                          <a:ea typeface="Times New Roman"/>
                          <a:cs typeface="Times New Roman"/>
                        </a:rPr>
                        <a:t>Are Exclusion justified?</a:t>
                      </a:r>
                      <a:endParaRPr lang="en-US" sz="1100">
                        <a:latin typeface="Calibri"/>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AEEF3"/>
                    </a:solidFill>
                  </a:tcPr>
                </a:tc>
                <a:tc>
                  <a:txBody>
                    <a:bodyPr/>
                    <a:lstStyle/>
                    <a:p>
                      <a:pPr marL="0" marR="0">
                        <a:lnSpc>
                          <a:spcPct val="115000"/>
                        </a:lnSpc>
                        <a:spcBef>
                          <a:spcPts val="0"/>
                        </a:spcBef>
                        <a:spcAft>
                          <a:spcPts val="0"/>
                        </a:spcAft>
                      </a:pPr>
                      <a:endParaRPr lang="en-US" sz="1200">
                        <a:latin typeface="Times New Roman"/>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AEEF3"/>
                    </a:solidFill>
                  </a:tcPr>
                </a:tc>
                <a:tc>
                  <a:txBody>
                    <a:bodyPr/>
                    <a:lstStyle/>
                    <a:p>
                      <a:pPr marL="0" marR="0">
                        <a:lnSpc>
                          <a:spcPct val="115000"/>
                        </a:lnSpc>
                        <a:spcBef>
                          <a:spcPts val="0"/>
                        </a:spcBef>
                        <a:spcAft>
                          <a:spcPts val="0"/>
                        </a:spcAft>
                      </a:pPr>
                      <a:endParaRPr lang="en-US" sz="1200">
                        <a:latin typeface="Times New Roman"/>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AEEF3"/>
                    </a:solidFill>
                  </a:tcPr>
                </a:tc>
                <a:tc>
                  <a:txBody>
                    <a:bodyPr/>
                    <a:lstStyle/>
                    <a:p>
                      <a:pPr marL="0" marR="0">
                        <a:lnSpc>
                          <a:spcPct val="115000"/>
                        </a:lnSpc>
                        <a:spcBef>
                          <a:spcPts val="0"/>
                        </a:spcBef>
                        <a:spcAft>
                          <a:spcPts val="0"/>
                        </a:spcAft>
                      </a:pPr>
                      <a:endParaRPr lang="en-US" sz="1200">
                        <a:latin typeface="Times New Roman"/>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AEEF3"/>
                    </a:solidFill>
                  </a:tcPr>
                </a:tc>
                <a:tc>
                  <a:txBody>
                    <a:bodyPr/>
                    <a:lstStyle/>
                    <a:p>
                      <a:pPr marL="0" marR="0">
                        <a:lnSpc>
                          <a:spcPct val="115000"/>
                        </a:lnSpc>
                        <a:spcBef>
                          <a:spcPts val="0"/>
                        </a:spcBef>
                        <a:spcAft>
                          <a:spcPts val="0"/>
                        </a:spcAft>
                      </a:pPr>
                      <a:endParaRPr lang="en-US" sz="1200">
                        <a:latin typeface="Times New Roman"/>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AEEF3"/>
                    </a:solidFill>
                  </a:tcPr>
                </a:tc>
              </a:tr>
              <a:tr h="215422">
                <a:tc>
                  <a:txBody>
                    <a:bodyPr/>
                    <a:lstStyle/>
                    <a:p>
                      <a:pPr marL="0" marR="0">
                        <a:lnSpc>
                          <a:spcPct val="115000"/>
                        </a:lnSpc>
                        <a:spcBef>
                          <a:spcPts val="0"/>
                        </a:spcBef>
                        <a:spcAft>
                          <a:spcPts val="0"/>
                        </a:spcAft>
                      </a:pPr>
                      <a:r>
                        <a:rPr lang="en-US" sz="1200" b="1">
                          <a:solidFill>
                            <a:srgbClr val="0070C0"/>
                          </a:solidFill>
                          <a:latin typeface="Times New Roman"/>
                          <a:ea typeface="Times New Roman"/>
                          <a:cs typeface="Times New Roman"/>
                        </a:rPr>
                        <a:t>5</a:t>
                      </a:r>
                      <a:endParaRPr lang="en-US" sz="1100">
                        <a:latin typeface="Calibri"/>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marL="0" marR="0">
                        <a:lnSpc>
                          <a:spcPct val="115000"/>
                        </a:lnSpc>
                        <a:spcBef>
                          <a:spcPts val="0"/>
                        </a:spcBef>
                        <a:spcAft>
                          <a:spcPts val="0"/>
                        </a:spcAft>
                      </a:pPr>
                      <a:r>
                        <a:rPr lang="en-US" sz="1200">
                          <a:solidFill>
                            <a:srgbClr val="0070C0"/>
                          </a:solidFill>
                          <a:latin typeface="Times New Roman"/>
                          <a:ea typeface="Times New Roman"/>
                          <a:cs typeface="Times New Roman"/>
                        </a:rPr>
                        <a:t>Temporary Site?</a:t>
                      </a:r>
                      <a:endParaRPr lang="en-US" sz="1100">
                        <a:latin typeface="Calibri"/>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6DDE8"/>
                    </a:solidFill>
                  </a:tcPr>
                </a:tc>
                <a:tc>
                  <a:txBody>
                    <a:bodyPr/>
                    <a:lstStyle/>
                    <a:p>
                      <a:pPr marL="0" marR="0">
                        <a:lnSpc>
                          <a:spcPct val="115000"/>
                        </a:lnSpc>
                        <a:spcBef>
                          <a:spcPts val="0"/>
                        </a:spcBef>
                        <a:spcAft>
                          <a:spcPts val="0"/>
                        </a:spcAft>
                      </a:pPr>
                      <a:endParaRPr lang="en-US" sz="1200">
                        <a:latin typeface="Times New Roman"/>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6DDE8"/>
                    </a:solidFill>
                  </a:tcPr>
                </a:tc>
                <a:tc>
                  <a:txBody>
                    <a:bodyPr/>
                    <a:lstStyle/>
                    <a:p>
                      <a:pPr marL="0" marR="0">
                        <a:lnSpc>
                          <a:spcPct val="115000"/>
                        </a:lnSpc>
                        <a:spcBef>
                          <a:spcPts val="0"/>
                        </a:spcBef>
                        <a:spcAft>
                          <a:spcPts val="0"/>
                        </a:spcAft>
                      </a:pPr>
                      <a:endParaRPr lang="en-US" sz="1200">
                        <a:latin typeface="Times New Roman"/>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6DDE8"/>
                    </a:solidFill>
                  </a:tcPr>
                </a:tc>
                <a:tc>
                  <a:txBody>
                    <a:bodyPr/>
                    <a:lstStyle/>
                    <a:p>
                      <a:pPr marL="0" marR="0">
                        <a:lnSpc>
                          <a:spcPct val="115000"/>
                        </a:lnSpc>
                        <a:spcBef>
                          <a:spcPts val="0"/>
                        </a:spcBef>
                        <a:spcAft>
                          <a:spcPts val="0"/>
                        </a:spcAft>
                      </a:pPr>
                      <a:endParaRPr lang="en-US" sz="1200">
                        <a:latin typeface="Times New Roman"/>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6DDE8"/>
                    </a:solidFill>
                  </a:tcPr>
                </a:tc>
                <a:tc>
                  <a:txBody>
                    <a:bodyPr/>
                    <a:lstStyle/>
                    <a:p>
                      <a:pPr marL="0" marR="0">
                        <a:lnSpc>
                          <a:spcPct val="115000"/>
                        </a:lnSpc>
                        <a:spcBef>
                          <a:spcPts val="0"/>
                        </a:spcBef>
                        <a:spcAft>
                          <a:spcPts val="0"/>
                        </a:spcAft>
                      </a:pPr>
                      <a:endParaRPr lang="en-US" sz="1200">
                        <a:latin typeface="Times New Roman"/>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6DDE8"/>
                    </a:solidFill>
                  </a:tcPr>
                </a:tc>
              </a:tr>
              <a:tr h="430844">
                <a:tc>
                  <a:txBody>
                    <a:bodyPr/>
                    <a:lstStyle/>
                    <a:p>
                      <a:pPr marL="0" marR="0">
                        <a:lnSpc>
                          <a:spcPct val="115000"/>
                        </a:lnSpc>
                        <a:spcBef>
                          <a:spcPts val="0"/>
                        </a:spcBef>
                        <a:spcAft>
                          <a:spcPts val="0"/>
                        </a:spcAft>
                      </a:pPr>
                      <a:r>
                        <a:rPr lang="en-US" sz="1200" b="1">
                          <a:solidFill>
                            <a:srgbClr val="0070C0"/>
                          </a:solidFill>
                          <a:latin typeface="Times New Roman"/>
                          <a:ea typeface="Times New Roman"/>
                          <a:cs typeface="Times New Roman"/>
                        </a:rPr>
                        <a:t>6</a:t>
                      </a:r>
                      <a:endParaRPr lang="en-US" sz="1100">
                        <a:latin typeface="Calibri"/>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marL="0" marR="0">
                        <a:lnSpc>
                          <a:spcPct val="115000"/>
                        </a:lnSpc>
                        <a:spcBef>
                          <a:spcPts val="0"/>
                        </a:spcBef>
                        <a:spcAft>
                          <a:spcPts val="0"/>
                        </a:spcAft>
                      </a:pPr>
                      <a:r>
                        <a:rPr lang="en-US" sz="1200">
                          <a:solidFill>
                            <a:srgbClr val="0070C0"/>
                          </a:solidFill>
                          <a:latin typeface="Times New Roman"/>
                          <a:ea typeface="Times New Roman"/>
                          <a:cs typeface="Times New Roman"/>
                        </a:rPr>
                        <a:t>will it requires Considerable Travel Time to visit site</a:t>
                      </a:r>
                      <a:endParaRPr lang="en-US" sz="1100">
                        <a:latin typeface="Calibri"/>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AEEF3"/>
                    </a:solidFill>
                  </a:tcPr>
                </a:tc>
                <a:tc>
                  <a:txBody>
                    <a:bodyPr/>
                    <a:lstStyle/>
                    <a:p>
                      <a:pPr marL="0" marR="0">
                        <a:lnSpc>
                          <a:spcPct val="115000"/>
                        </a:lnSpc>
                        <a:spcBef>
                          <a:spcPts val="0"/>
                        </a:spcBef>
                        <a:spcAft>
                          <a:spcPts val="0"/>
                        </a:spcAft>
                      </a:pPr>
                      <a:endParaRPr lang="en-US" sz="1200">
                        <a:latin typeface="Times New Roman"/>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AEEF3"/>
                    </a:solidFill>
                  </a:tcPr>
                </a:tc>
                <a:tc>
                  <a:txBody>
                    <a:bodyPr/>
                    <a:lstStyle/>
                    <a:p>
                      <a:pPr marL="0" marR="0">
                        <a:lnSpc>
                          <a:spcPct val="115000"/>
                        </a:lnSpc>
                        <a:spcBef>
                          <a:spcPts val="0"/>
                        </a:spcBef>
                        <a:spcAft>
                          <a:spcPts val="0"/>
                        </a:spcAft>
                      </a:pPr>
                      <a:endParaRPr lang="en-US" sz="1200">
                        <a:latin typeface="Times New Roman"/>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AEEF3"/>
                    </a:solidFill>
                  </a:tcPr>
                </a:tc>
                <a:tc>
                  <a:txBody>
                    <a:bodyPr/>
                    <a:lstStyle/>
                    <a:p>
                      <a:pPr marL="0" marR="0">
                        <a:lnSpc>
                          <a:spcPct val="115000"/>
                        </a:lnSpc>
                        <a:spcBef>
                          <a:spcPts val="0"/>
                        </a:spcBef>
                        <a:spcAft>
                          <a:spcPts val="0"/>
                        </a:spcAft>
                      </a:pPr>
                      <a:endParaRPr lang="en-US" sz="1200">
                        <a:latin typeface="Times New Roman"/>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AEEF3"/>
                    </a:solidFill>
                  </a:tcPr>
                </a:tc>
                <a:tc>
                  <a:txBody>
                    <a:bodyPr/>
                    <a:lstStyle/>
                    <a:p>
                      <a:pPr marL="0" marR="0">
                        <a:lnSpc>
                          <a:spcPct val="115000"/>
                        </a:lnSpc>
                        <a:spcBef>
                          <a:spcPts val="0"/>
                        </a:spcBef>
                        <a:spcAft>
                          <a:spcPts val="0"/>
                        </a:spcAft>
                      </a:pPr>
                      <a:endParaRPr lang="en-US" sz="1200">
                        <a:latin typeface="Times New Roman"/>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AEEF3"/>
                    </a:solidFill>
                  </a:tcPr>
                </a:tc>
              </a:tr>
              <a:tr h="215422">
                <a:tc>
                  <a:txBody>
                    <a:bodyPr/>
                    <a:lstStyle/>
                    <a:p>
                      <a:pPr marL="0" marR="0">
                        <a:lnSpc>
                          <a:spcPct val="115000"/>
                        </a:lnSpc>
                        <a:spcBef>
                          <a:spcPts val="0"/>
                        </a:spcBef>
                        <a:spcAft>
                          <a:spcPts val="0"/>
                        </a:spcAft>
                      </a:pPr>
                      <a:r>
                        <a:rPr lang="en-US" sz="1200" b="1">
                          <a:solidFill>
                            <a:srgbClr val="0070C0"/>
                          </a:solidFill>
                          <a:latin typeface="Times New Roman"/>
                          <a:ea typeface="Times New Roman"/>
                          <a:cs typeface="Times New Roman"/>
                        </a:rPr>
                        <a:t>7</a:t>
                      </a:r>
                      <a:endParaRPr lang="en-US" sz="1100">
                        <a:latin typeface="Calibri"/>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marL="0" marR="0">
                        <a:lnSpc>
                          <a:spcPct val="115000"/>
                        </a:lnSpc>
                        <a:spcBef>
                          <a:spcPts val="0"/>
                        </a:spcBef>
                        <a:spcAft>
                          <a:spcPts val="0"/>
                        </a:spcAft>
                      </a:pPr>
                      <a:r>
                        <a:rPr lang="en-US" sz="1200">
                          <a:solidFill>
                            <a:srgbClr val="0070C0"/>
                          </a:solidFill>
                          <a:latin typeface="Times New Roman"/>
                          <a:ea typeface="Times New Roman"/>
                          <a:cs typeface="Times New Roman"/>
                        </a:rPr>
                        <a:t>is there any Seasonality Factor</a:t>
                      </a:r>
                      <a:endParaRPr lang="en-US" sz="1100">
                        <a:latin typeface="Calibri"/>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6DDE8"/>
                    </a:solidFill>
                  </a:tcPr>
                </a:tc>
                <a:tc>
                  <a:txBody>
                    <a:bodyPr/>
                    <a:lstStyle/>
                    <a:p>
                      <a:pPr marL="0" marR="0">
                        <a:lnSpc>
                          <a:spcPct val="115000"/>
                        </a:lnSpc>
                        <a:spcBef>
                          <a:spcPts val="0"/>
                        </a:spcBef>
                        <a:spcAft>
                          <a:spcPts val="0"/>
                        </a:spcAft>
                      </a:pPr>
                      <a:endParaRPr lang="en-US" sz="1200">
                        <a:latin typeface="Times New Roman"/>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6DDE8"/>
                    </a:solidFill>
                  </a:tcPr>
                </a:tc>
                <a:tc>
                  <a:txBody>
                    <a:bodyPr/>
                    <a:lstStyle/>
                    <a:p>
                      <a:pPr marL="0" marR="0">
                        <a:lnSpc>
                          <a:spcPct val="115000"/>
                        </a:lnSpc>
                        <a:spcBef>
                          <a:spcPts val="0"/>
                        </a:spcBef>
                        <a:spcAft>
                          <a:spcPts val="0"/>
                        </a:spcAft>
                      </a:pPr>
                      <a:endParaRPr lang="en-US" sz="1200">
                        <a:latin typeface="Times New Roman"/>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6DDE8"/>
                    </a:solidFill>
                  </a:tcPr>
                </a:tc>
                <a:tc>
                  <a:txBody>
                    <a:bodyPr/>
                    <a:lstStyle/>
                    <a:p>
                      <a:pPr marL="0" marR="0">
                        <a:lnSpc>
                          <a:spcPct val="115000"/>
                        </a:lnSpc>
                        <a:spcBef>
                          <a:spcPts val="0"/>
                        </a:spcBef>
                        <a:spcAft>
                          <a:spcPts val="0"/>
                        </a:spcAft>
                      </a:pPr>
                      <a:endParaRPr lang="en-US" sz="1200">
                        <a:latin typeface="Times New Roman"/>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6DDE8"/>
                    </a:solidFill>
                  </a:tcPr>
                </a:tc>
                <a:tc>
                  <a:txBody>
                    <a:bodyPr/>
                    <a:lstStyle/>
                    <a:p>
                      <a:pPr marL="0" marR="0">
                        <a:lnSpc>
                          <a:spcPct val="115000"/>
                        </a:lnSpc>
                        <a:spcBef>
                          <a:spcPts val="0"/>
                        </a:spcBef>
                        <a:spcAft>
                          <a:spcPts val="0"/>
                        </a:spcAft>
                      </a:pPr>
                      <a:endParaRPr lang="en-US" sz="1200">
                        <a:latin typeface="Times New Roman"/>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6DDE8"/>
                    </a:solidFill>
                  </a:tcPr>
                </a:tc>
              </a:tr>
              <a:tr h="430844">
                <a:tc>
                  <a:txBody>
                    <a:bodyPr/>
                    <a:lstStyle/>
                    <a:p>
                      <a:pPr marL="0" marR="0">
                        <a:lnSpc>
                          <a:spcPct val="115000"/>
                        </a:lnSpc>
                        <a:spcBef>
                          <a:spcPts val="0"/>
                        </a:spcBef>
                        <a:spcAft>
                          <a:spcPts val="0"/>
                        </a:spcAft>
                      </a:pPr>
                      <a:r>
                        <a:rPr lang="en-US" sz="1200" b="1">
                          <a:solidFill>
                            <a:srgbClr val="0070C0"/>
                          </a:solidFill>
                          <a:latin typeface="Times New Roman"/>
                          <a:ea typeface="Times New Roman"/>
                          <a:cs typeface="Times New Roman"/>
                        </a:rPr>
                        <a:t>8</a:t>
                      </a:r>
                      <a:endParaRPr lang="en-US" sz="1100">
                        <a:latin typeface="Calibri"/>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marL="0" marR="0">
                        <a:lnSpc>
                          <a:spcPct val="115000"/>
                        </a:lnSpc>
                        <a:spcBef>
                          <a:spcPts val="0"/>
                        </a:spcBef>
                        <a:spcAft>
                          <a:spcPts val="0"/>
                        </a:spcAft>
                      </a:pPr>
                      <a:r>
                        <a:rPr lang="en-US" sz="1200">
                          <a:solidFill>
                            <a:srgbClr val="0070C0"/>
                          </a:solidFill>
                          <a:latin typeface="Times New Roman"/>
                          <a:ea typeface="Times New Roman"/>
                          <a:cs typeface="Times New Roman"/>
                        </a:rPr>
                        <a:t>Suitability of Audit Timing (Activities at Site)</a:t>
                      </a:r>
                      <a:endParaRPr lang="en-US" sz="1100">
                        <a:latin typeface="Calibri"/>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AEEF3"/>
                    </a:solidFill>
                  </a:tcPr>
                </a:tc>
                <a:tc>
                  <a:txBody>
                    <a:bodyPr/>
                    <a:lstStyle/>
                    <a:p>
                      <a:pPr marL="0" marR="0">
                        <a:lnSpc>
                          <a:spcPct val="115000"/>
                        </a:lnSpc>
                        <a:spcBef>
                          <a:spcPts val="0"/>
                        </a:spcBef>
                        <a:spcAft>
                          <a:spcPts val="0"/>
                        </a:spcAft>
                      </a:pPr>
                      <a:endParaRPr lang="en-US" sz="1200">
                        <a:latin typeface="Times New Roman"/>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AEEF3"/>
                    </a:solidFill>
                  </a:tcPr>
                </a:tc>
                <a:tc>
                  <a:txBody>
                    <a:bodyPr/>
                    <a:lstStyle/>
                    <a:p>
                      <a:pPr marL="0" marR="0">
                        <a:lnSpc>
                          <a:spcPct val="115000"/>
                        </a:lnSpc>
                        <a:spcBef>
                          <a:spcPts val="0"/>
                        </a:spcBef>
                        <a:spcAft>
                          <a:spcPts val="0"/>
                        </a:spcAft>
                      </a:pPr>
                      <a:endParaRPr lang="en-US" sz="1200">
                        <a:latin typeface="Times New Roman"/>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AEEF3"/>
                    </a:solidFill>
                  </a:tcPr>
                </a:tc>
                <a:tc>
                  <a:txBody>
                    <a:bodyPr/>
                    <a:lstStyle/>
                    <a:p>
                      <a:pPr marL="0" marR="0">
                        <a:lnSpc>
                          <a:spcPct val="115000"/>
                        </a:lnSpc>
                        <a:spcBef>
                          <a:spcPts val="0"/>
                        </a:spcBef>
                        <a:spcAft>
                          <a:spcPts val="0"/>
                        </a:spcAft>
                      </a:pPr>
                      <a:endParaRPr lang="en-US" sz="1200">
                        <a:latin typeface="Times New Roman"/>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AEEF3"/>
                    </a:solidFill>
                  </a:tcPr>
                </a:tc>
                <a:tc>
                  <a:txBody>
                    <a:bodyPr/>
                    <a:lstStyle/>
                    <a:p>
                      <a:pPr marL="0" marR="0">
                        <a:lnSpc>
                          <a:spcPct val="115000"/>
                        </a:lnSpc>
                        <a:spcBef>
                          <a:spcPts val="0"/>
                        </a:spcBef>
                        <a:spcAft>
                          <a:spcPts val="0"/>
                        </a:spcAft>
                      </a:pPr>
                      <a:endParaRPr lang="en-US" sz="1200">
                        <a:latin typeface="Times New Roman"/>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AEEF3"/>
                    </a:solidFill>
                  </a:tcPr>
                </a:tc>
              </a:tr>
              <a:tr h="430844">
                <a:tc>
                  <a:txBody>
                    <a:bodyPr/>
                    <a:lstStyle/>
                    <a:p>
                      <a:pPr marL="0" marR="0">
                        <a:lnSpc>
                          <a:spcPct val="115000"/>
                        </a:lnSpc>
                        <a:spcBef>
                          <a:spcPts val="0"/>
                        </a:spcBef>
                        <a:spcAft>
                          <a:spcPts val="0"/>
                        </a:spcAft>
                      </a:pPr>
                      <a:r>
                        <a:rPr lang="en-US" sz="1200" b="1">
                          <a:solidFill>
                            <a:srgbClr val="0070C0"/>
                          </a:solidFill>
                          <a:latin typeface="Times New Roman"/>
                          <a:ea typeface="Times New Roman"/>
                          <a:cs typeface="Times New Roman"/>
                        </a:rPr>
                        <a:t>9</a:t>
                      </a:r>
                      <a:endParaRPr lang="en-US" sz="1100">
                        <a:latin typeface="Calibri"/>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marL="0" marR="0">
                        <a:lnSpc>
                          <a:spcPct val="115000"/>
                        </a:lnSpc>
                        <a:spcBef>
                          <a:spcPts val="0"/>
                        </a:spcBef>
                        <a:spcAft>
                          <a:spcPts val="0"/>
                        </a:spcAft>
                      </a:pPr>
                      <a:r>
                        <a:rPr lang="en-US" sz="1200" dirty="0">
                          <a:solidFill>
                            <a:srgbClr val="0070C0"/>
                          </a:solidFill>
                          <a:latin typeface="Times New Roman"/>
                          <a:ea typeface="Times New Roman"/>
                          <a:cs typeface="Times New Roman"/>
                        </a:rPr>
                        <a:t>Process and element of the </a:t>
                      </a:r>
                      <a:r>
                        <a:rPr lang="en-US" sz="1200" baseline="0" dirty="0" smtClean="0">
                          <a:solidFill>
                            <a:srgbClr val="0070C0"/>
                          </a:solidFill>
                          <a:latin typeface="Times New Roman"/>
                          <a:ea typeface="Times New Roman"/>
                          <a:cs typeface="Times New Roman"/>
                        </a:rPr>
                        <a:t> Management system </a:t>
                      </a:r>
                      <a:r>
                        <a:rPr lang="en-US" sz="1200" dirty="0" smtClean="0">
                          <a:solidFill>
                            <a:srgbClr val="0070C0"/>
                          </a:solidFill>
                          <a:latin typeface="Times New Roman"/>
                          <a:ea typeface="Times New Roman"/>
                          <a:cs typeface="Times New Roman"/>
                        </a:rPr>
                        <a:t> </a:t>
                      </a:r>
                      <a:r>
                        <a:rPr lang="en-US" sz="1200" dirty="0">
                          <a:solidFill>
                            <a:srgbClr val="0070C0"/>
                          </a:solidFill>
                          <a:latin typeface="Times New Roman"/>
                          <a:ea typeface="Times New Roman"/>
                          <a:cs typeface="Times New Roman"/>
                        </a:rPr>
                        <a:t>in Stage-1 audit addresses?</a:t>
                      </a:r>
                      <a:endParaRPr lang="en-US" sz="1100" dirty="0">
                        <a:latin typeface="Calibri"/>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6DDE8"/>
                    </a:solidFill>
                  </a:tcPr>
                </a:tc>
                <a:tc>
                  <a:txBody>
                    <a:bodyPr/>
                    <a:lstStyle/>
                    <a:p>
                      <a:pPr marL="0" marR="0">
                        <a:lnSpc>
                          <a:spcPct val="115000"/>
                        </a:lnSpc>
                        <a:spcBef>
                          <a:spcPts val="0"/>
                        </a:spcBef>
                        <a:spcAft>
                          <a:spcPts val="0"/>
                        </a:spcAft>
                      </a:pPr>
                      <a:endParaRPr lang="en-US" sz="1200">
                        <a:latin typeface="Times New Roman"/>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6DDE8"/>
                    </a:solidFill>
                  </a:tcPr>
                </a:tc>
                <a:tc>
                  <a:txBody>
                    <a:bodyPr/>
                    <a:lstStyle/>
                    <a:p>
                      <a:pPr marL="0" marR="0">
                        <a:lnSpc>
                          <a:spcPct val="115000"/>
                        </a:lnSpc>
                        <a:spcBef>
                          <a:spcPts val="0"/>
                        </a:spcBef>
                        <a:spcAft>
                          <a:spcPts val="0"/>
                        </a:spcAft>
                      </a:pPr>
                      <a:endParaRPr lang="en-US" sz="1200">
                        <a:latin typeface="Times New Roman"/>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6DDE8"/>
                    </a:solidFill>
                  </a:tcPr>
                </a:tc>
                <a:tc>
                  <a:txBody>
                    <a:bodyPr/>
                    <a:lstStyle/>
                    <a:p>
                      <a:pPr marL="0" marR="0">
                        <a:lnSpc>
                          <a:spcPct val="115000"/>
                        </a:lnSpc>
                        <a:spcBef>
                          <a:spcPts val="0"/>
                        </a:spcBef>
                        <a:spcAft>
                          <a:spcPts val="0"/>
                        </a:spcAft>
                      </a:pPr>
                      <a:endParaRPr lang="en-US" sz="1200">
                        <a:latin typeface="Times New Roman"/>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6DDE8"/>
                    </a:solidFill>
                  </a:tcPr>
                </a:tc>
                <a:tc>
                  <a:txBody>
                    <a:bodyPr/>
                    <a:lstStyle/>
                    <a:p>
                      <a:pPr marL="0" marR="0">
                        <a:lnSpc>
                          <a:spcPct val="115000"/>
                        </a:lnSpc>
                        <a:spcBef>
                          <a:spcPts val="0"/>
                        </a:spcBef>
                        <a:spcAft>
                          <a:spcPts val="0"/>
                        </a:spcAft>
                      </a:pPr>
                      <a:endParaRPr lang="en-US" sz="1200" dirty="0">
                        <a:latin typeface="Times New Roman"/>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6DDE8"/>
                    </a:solidFill>
                  </a:tcPr>
                </a:tc>
              </a:tr>
            </a:tbl>
          </a:graphicData>
        </a:graphic>
      </p:graphicFrame>
    </p:spTree>
  </p:cSld>
  <p:clrMapOvr>
    <a:masterClrMapping/>
  </p:clrMapOvr>
  <p:transition>
    <p:wedg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END</a:t>
            </a:r>
            <a:endParaRPr lang="en-US" dirty="0"/>
          </a:p>
        </p:txBody>
      </p:sp>
      <p:pic>
        <p:nvPicPr>
          <p:cNvPr id="4" name="Content Placeholder 3" descr="Image result for thank u so much for PPT"/>
          <p:cNvPicPr>
            <a:picLocks noGrp="1"/>
          </p:cNvPicPr>
          <p:nvPr>
            <p:ph idx="1"/>
          </p:nvPr>
        </p:nvPicPr>
        <p:blipFill>
          <a:blip r:embed="rId2"/>
          <a:srcRect/>
          <a:stretch>
            <a:fillRect/>
          </a:stretch>
        </p:blipFill>
        <p:spPr bwMode="auto">
          <a:xfrm>
            <a:off x="829994" y="2096294"/>
            <a:ext cx="9931791" cy="3810000"/>
          </a:xfrm>
          <a:prstGeom prst="rect">
            <a:avLst/>
          </a:prstGeom>
          <a:noFill/>
          <a:ln w="9525">
            <a:noFill/>
            <a:miter lim="800000"/>
            <a:headEnd/>
            <a:tailEnd/>
          </a:ln>
        </p:spPr>
      </p:pic>
    </p:spTree>
  </p:cSld>
  <p:clrMapOvr>
    <a:masterClrMapping/>
  </p:clrMapOvr>
  <p:transition>
    <p:wedg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6DD0BAC-437D-4867-8904-8D85034FDD50}"/>
              </a:ext>
            </a:extLst>
          </p:cNvPr>
          <p:cNvSpPr>
            <a:spLocks noGrp="1"/>
          </p:cNvSpPr>
          <p:nvPr>
            <p:ph type="title"/>
          </p:nvPr>
        </p:nvSpPr>
        <p:spPr/>
        <p:txBody>
          <a:bodyPr/>
          <a:lstStyle/>
          <a:p>
            <a:r>
              <a:rPr lang="en-US" b="1" dirty="0"/>
              <a:t>Use of Stage-1 Audit</a:t>
            </a:r>
            <a:endParaRPr lang="en-IN" b="1" dirty="0"/>
          </a:p>
        </p:txBody>
      </p:sp>
      <p:sp>
        <p:nvSpPr>
          <p:cNvPr id="3" name="Content Placeholder 2">
            <a:extLst>
              <a:ext uri="{FF2B5EF4-FFF2-40B4-BE49-F238E27FC236}">
                <a16:creationId xmlns:a16="http://schemas.microsoft.com/office/drawing/2014/main" xmlns="" id="{EC45A2C4-1608-4A57-A981-600692D44089}"/>
              </a:ext>
            </a:extLst>
          </p:cNvPr>
          <p:cNvSpPr>
            <a:spLocks noGrp="1"/>
          </p:cNvSpPr>
          <p:nvPr>
            <p:ph idx="1"/>
          </p:nvPr>
        </p:nvSpPr>
        <p:spPr/>
        <p:txBody>
          <a:bodyPr/>
          <a:lstStyle/>
          <a:p>
            <a:r>
              <a:rPr lang="en-IN" sz="2000" dirty="0"/>
              <a:t>Stage 1 aims to establish that you understand the requirements of the standard, and that you’ve got systems and procedures in place to comply with it.  We’ll review any relevant documentation that you’ve produced</a:t>
            </a:r>
            <a:r>
              <a:rPr lang="en-IN" sz="2000" dirty="0" smtClean="0"/>
              <a:t>.</a:t>
            </a:r>
          </a:p>
          <a:p>
            <a:pPr>
              <a:buNone/>
            </a:pPr>
            <a:endParaRPr lang="en-IN" sz="2000" dirty="0"/>
          </a:p>
          <a:p>
            <a:r>
              <a:rPr lang="en-IN" sz="2000" dirty="0"/>
              <a:t>We’ll leave you with a report and an audit schedule for stage 2.  The report will identify any actions you’re advised to take before the next stage.  Stage 1 is an important part of the process as it ensures you’re properly ready for the more detailed stage 2. </a:t>
            </a:r>
            <a:endParaRPr lang="en-IN" sz="2000" dirty="0" smtClean="0"/>
          </a:p>
          <a:p>
            <a:r>
              <a:rPr lang="en-IN" sz="2000" dirty="0"/>
              <a:t> It also gets you used to being audited and provides an opportunity to get to know your auditor.</a:t>
            </a:r>
          </a:p>
          <a:p>
            <a:endParaRPr lang="en-IN" dirty="0"/>
          </a:p>
        </p:txBody>
      </p:sp>
    </p:spTree>
    <p:extLst>
      <p:ext uri="{BB962C8B-B14F-4D97-AF65-F5344CB8AC3E}">
        <p14:creationId xmlns:p14="http://schemas.microsoft.com/office/powerpoint/2010/main" xmlns="" val="780674332"/>
      </p:ext>
    </p:extLst>
  </p:cSld>
  <p:clrMapOvr>
    <a:masterClrMapping/>
  </p:clrMapOvr>
  <p:transition>
    <p:wedg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6798564E-02D6-44C7-AC3A-A8930C354BDE}"/>
              </a:ext>
            </a:extLst>
          </p:cNvPr>
          <p:cNvSpPr>
            <a:spLocks noGrp="1"/>
          </p:cNvSpPr>
          <p:nvPr>
            <p:ph type="title"/>
          </p:nvPr>
        </p:nvSpPr>
        <p:spPr/>
        <p:txBody>
          <a:bodyPr/>
          <a:lstStyle/>
          <a:p>
            <a:r>
              <a:rPr lang="en-IN" b="1" dirty="0"/>
              <a:t>common activities performed during a Stage 1 Audit</a:t>
            </a:r>
          </a:p>
        </p:txBody>
      </p:sp>
      <p:sp>
        <p:nvSpPr>
          <p:cNvPr id="5" name="Content Placeholder 4">
            <a:extLst>
              <a:ext uri="{FF2B5EF4-FFF2-40B4-BE49-F238E27FC236}">
                <a16:creationId xmlns:a16="http://schemas.microsoft.com/office/drawing/2014/main" xmlns="" id="{2623DC99-31A3-4986-8FB8-47D0B24126B1}"/>
              </a:ext>
            </a:extLst>
          </p:cNvPr>
          <p:cNvSpPr>
            <a:spLocks noGrp="1"/>
          </p:cNvSpPr>
          <p:nvPr>
            <p:ph idx="1"/>
          </p:nvPr>
        </p:nvSpPr>
        <p:spPr/>
        <p:txBody>
          <a:bodyPr>
            <a:normAutofit/>
          </a:bodyPr>
          <a:lstStyle/>
          <a:p>
            <a:r>
              <a:rPr lang="en-IN" b="1" dirty="0"/>
              <a:t>Documentation review. </a:t>
            </a:r>
            <a:r>
              <a:rPr lang="en-IN" sz="2200" dirty="0"/>
              <a:t>The auditor reviews a company’s documentation to establish whether it is in line with the requirements of the standard. Examples can include Procedures, Work Instructions, Invoices, Purchase Orders, Drawings and Travelers.</a:t>
            </a:r>
          </a:p>
          <a:p>
            <a:r>
              <a:rPr lang="en-IN" b="1" dirty="0"/>
              <a:t>Location evaluation. </a:t>
            </a:r>
            <a:r>
              <a:rPr lang="en-IN" sz="2200" dirty="0"/>
              <a:t>The auditor will review the company location to ensure that resources are properly allocated for the Stage 2 audit. This can include confirming the number of employees, number of shifts, and square footage of the facility.</a:t>
            </a:r>
          </a:p>
          <a:p>
            <a:r>
              <a:rPr lang="en-IN" b="1" dirty="0"/>
              <a:t>Employee interviews. </a:t>
            </a:r>
            <a:r>
              <a:rPr lang="en-IN" sz="2200" dirty="0"/>
              <a:t>The auditor will interview employees to evaluate the effectiveness of and assess conformity to documented Procedures and Work Instructions, and ensure that they understand the standard requirements. The auditor will also use these interviews to determine the preparedness of the company for the Stage 2 audit.</a:t>
            </a:r>
          </a:p>
          <a:p>
            <a:endParaRPr lang="en-IN" dirty="0"/>
          </a:p>
        </p:txBody>
      </p:sp>
    </p:spTree>
    <p:extLst>
      <p:ext uri="{BB962C8B-B14F-4D97-AF65-F5344CB8AC3E}">
        <p14:creationId xmlns:p14="http://schemas.microsoft.com/office/powerpoint/2010/main" xmlns="" val="360673632"/>
      </p:ext>
    </p:extLst>
  </p:cSld>
  <p:clrMapOvr>
    <a:masterClrMapping/>
  </p:clrMapOvr>
  <p:transition>
    <p:wedg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59716FE-71E0-48BA-9C06-45FD9132E3E9}"/>
              </a:ext>
            </a:extLst>
          </p:cNvPr>
          <p:cNvSpPr>
            <a:spLocks noGrp="1"/>
          </p:cNvSpPr>
          <p:nvPr>
            <p:ph type="title"/>
          </p:nvPr>
        </p:nvSpPr>
        <p:spPr/>
        <p:txBody>
          <a:bodyPr/>
          <a:lstStyle/>
          <a:p>
            <a:r>
              <a:rPr lang="en-IN" b="1" dirty="0"/>
              <a:t>common activities performed during a Stage 1 Audit</a:t>
            </a:r>
            <a:endParaRPr lang="en-IN" dirty="0"/>
          </a:p>
        </p:txBody>
      </p:sp>
      <p:sp>
        <p:nvSpPr>
          <p:cNvPr id="3" name="Content Placeholder 2">
            <a:extLst>
              <a:ext uri="{FF2B5EF4-FFF2-40B4-BE49-F238E27FC236}">
                <a16:creationId xmlns:a16="http://schemas.microsoft.com/office/drawing/2014/main" xmlns="" id="{B6EA57F9-D353-497D-8086-E1318D8E9615}"/>
              </a:ext>
            </a:extLst>
          </p:cNvPr>
          <p:cNvSpPr>
            <a:spLocks noGrp="1"/>
          </p:cNvSpPr>
          <p:nvPr>
            <p:ph idx="1"/>
          </p:nvPr>
        </p:nvSpPr>
        <p:spPr/>
        <p:txBody>
          <a:bodyPr/>
          <a:lstStyle/>
          <a:p>
            <a:r>
              <a:rPr lang="en-IN" b="1" dirty="0"/>
              <a:t>Audit planning. </a:t>
            </a:r>
            <a:endParaRPr lang="en-IN" b="1" dirty="0" smtClean="0"/>
          </a:p>
          <a:p>
            <a:pPr>
              <a:buNone/>
            </a:pPr>
            <a:r>
              <a:rPr lang="en-IN" sz="2200" dirty="0" smtClean="0"/>
              <a:t>The </a:t>
            </a:r>
            <a:r>
              <a:rPr lang="en-IN" sz="2200" dirty="0"/>
              <a:t>auditor will provide a focus for planning the stage 2 audit by gaining a sufficient understanding of the company’s management system and operations. The auditor will also determine what resources are needed and confirm the date of the Stage 2 audit</a:t>
            </a:r>
            <a:r>
              <a:rPr lang="en-IN" sz="2200" dirty="0" smtClean="0"/>
              <a:t>.</a:t>
            </a:r>
          </a:p>
          <a:p>
            <a:pPr>
              <a:buNone/>
            </a:pPr>
            <a:endParaRPr lang="en-IN" dirty="0"/>
          </a:p>
          <a:p>
            <a:r>
              <a:rPr lang="en-IN" b="1" dirty="0"/>
              <a:t>Continuous </a:t>
            </a:r>
            <a:r>
              <a:rPr lang="en-IN" b="1" dirty="0" smtClean="0"/>
              <a:t>improvement</a:t>
            </a:r>
          </a:p>
          <a:p>
            <a:pPr>
              <a:buNone/>
            </a:pPr>
            <a:r>
              <a:rPr lang="en-IN" sz="2200" dirty="0" smtClean="0"/>
              <a:t>The </a:t>
            </a:r>
            <a:r>
              <a:rPr lang="en-IN" sz="2200" dirty="0"/>
              <a:t>auditor will point out any areas of nonconformity and potential improvements of </a:t>
            </a:r>
            <a:r>
              <a:rPr lang="en-IN" sz="2200" dirty="0" smtClean="0"/>
              <a:t>the management </a:t>
            </a:r>
            <a:r>
              <a:rPr lang="en-IN" sz="2200" dirty="0"/>
              <a:t>system. By including it in their audit report, the company has an opportunity to rectify the identified deficiencies prior to the Stage 2 audit.</a:t>
            </a:r>
          </a:p>
          <a:p>
            <a:endParaRPr lang="en-IN" dirty="0"/>
          </a:p>
        </p:txBody>
      </p:sp>
    </p:spTree>
    <p:extLst>
      <p:ext uri="{BB962C8B-B14F-4D97-AF65-F5344CB8AC3E}">
        <p14:creationId xmlns:p14="http://schemas.microsoft.com/office/powerpoint/2010/main" xmlns="" val="2732214646"/>
      </p:ext>
    </p:extLst>
  </p:cSld>
  <p:clrMapOvr>
    <a:masterClrMapping/>
  </p:clrMapOvr>
  <p:transition>
    <p:wedg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EE1E212-2911-4FB5-86EC-8959FD6B53D0}"/>
              </a:ext>
            </a:extLst>
          </p:cNvPr>
          <p:cNvSpPr>
            <a:spLocks noGrp="1"/>
          </p:cNvSpPr>
          <p:nvPr>
            <p:ph type="title"/>
          </p:nvPr>
        </p:nvSpPr>
        <p:spPr/>
        <p:txBody>
          <a:bodyPr>
            <a:normAutofit/>
          </a:bodyPr>
          <a:lstStyle/>
          <a:p>
            <a:r>
              <a:rPr lang="en-US" sz="3600" b="1" dirty="0" smtClean="0"/>
              <a:t>Checking the Preparedness of Documents as per the Context: </a:t>
            </a:r>
            <a:endParaRPr lang="en-IN" sz="3600" b="1" dirty="0"/>
          </a:p>
        </p:txBody>
      </p:sp>
      <p:sp>
        <p:nvSpPr>
          <p:cNvPr id="3" name="Content Placeholder 2">
            <a:extLst>
              <a:ext uri="{FF2B5EF4-FFF2-40B4-BE49-F238E27FC236}">
                <a16:creationId xmlns:a16="http://schemas.microsoft.com/office/drawing/2014/main" xmlns="" id="{C6F7D4F8-120E-4242-9610-33A1284205B3}"/>
              </a:ext>
            </a:extLst>
          </p:cNvPr>
          <p:cNvSpPr>
            <a:spLocks noGrp="1"/>
          </p:cNvSpPr>
          <p:nvPr>
            <p:ph idx="1"/>
          </p:nvPr>
        </p:nvSpPr>
        <p:spPr/>
        <p:txBody>
          <a:bodyPr>
            <a:normAutofit/>
          </a:bodyPr>
          <a:lstStyle/>
          <a:p>
            <a:pPr>
              <a:buNone/>
            </a:pPr>
            <a:r>
              <a:rPr lang="en-US" dirty="0" smtClean="0"/>
              <a:t>1. </a:t>
            </a:r>
            <a:r>
              <a:rPr lang="en-US" b="1" dirty="0" smtClean="0"/>
              <a:t>Awareness of Mandatory documents  for Management Systems : </a:t>
            </a:r>
          </a:p>
          <a:p>
            <a:pPr>
              <a:buNone/>
            </a:pPr>
            <a:r>
              <a:rPr lang="en-US" b="1" dirty="0" smtClean="0"/>
              <a:t>Quality Management System </a:t>
            </a:r>
          </a:p>
          <a:p>
            <a:r>
              <a:rPr lang="en-US" sz="2000" dirty="0" smtClean="0"/>
              <a:t>Here are the documents you need to produce if you want to be compliant with Standard Requirements . (Please note that some of the documents will not be mandatory if the company does not perform relevant processes.):</a:t>
            </a:r>
          </a:p>
          <a:p>
            <a:pPr lvl="0"/>
            <a:r>
              <a:rPr lang="en-US" sz="2000" dirty="0" smtClean="0"/>
              <a:t>Scope</a:t>
            </a:r>
          </a:p>
          <a:p>
            <a:pPr lvl="0"/>
            <a:r>
              <a:rPr lang="en-US" sz="2000" dirty="0" smtClean="0"/>
              <a:t>Quality policy </a:t>
            </a:r>
          </a:p>
          <a:p>
            <a:pPr lvl="0"/>
            <a:r>
              <a:rPr lang="en-US" sz="2000" dirty="0" smtClean="0"/>
              <a:t>Quality objectives </a:t>
            </a:r>
          </a:p>
          <a:p>
            <a:r>
              <a:rPr lang="en-US" sz="2000" dirty="0" smtClean="0"/>
              <a:t>Criteria for evaluation and selection of suppliers </a:t>
            </a:r>
          </a:p>
          <a:p>
            <a:r>
              <a:rPr lang="en-US" sz="2000" dirty="0" smtClean="0"/>
              <a:t>Operating Procedures</a:t>
            </a:r>
          </a:p>
          <a:p>
            <a:r>
              <a:rPr lang="en-US" sz="2000" dirty="0" smtClean="0"/>
              <a:t>Work Instruction </a:t>
            </a:r>
          </a:p>
          <a:p>
            <a:pPr>
              <a:buNone/>
            </a:pPr>
            <a:endParaRPr lang="en-IN" dirty="0"/>
          </a:p>
        </p:txBody>
      </p:sp>
    </p:spTree>
    <p:extLst>
      <p:ext uri="{BB962C8B-B14F-4D97-AF65-F5344CB8AC3E}">
        <p14:creationId xmlns:p14="http://schemas.microsoft.com/office/powerpoint/2010/main" xmlns="" val="719880490"/>
      </p:ext>
    </p:extLst>
  </p:cSld>
  <p:clrMapOvr>
    <a:masterClrMapping/>
  </p:clrMapOvr>
  <p:transition>
    <p:wedg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Mandatory Record</a:t>
            </a:r>
            <a:endParaRPr lang="en-US" dirty="0"/>
          </a:p>
        </p:txBody>
      </p:sp>
      <p:sp>
        <p:nvSpPr>
          <p:cNvPr id="3" name="Content Placeholder 2"/>
          <p:cNvSpPr>
            <a:spLocks noGrp="1"/>
          </p:cNvSpPr>
          <p:nvPr>
            <p:ph idx="1"/>
          </p:nvPr>
        </p:nvSpPr>
        <p:spPr/>
        <p:txBody>
          <a:bodyPr>
            <a:normAutofit fontScale="92500" lnSpcReduction="20000"/>
          </a:bodyPr>
          <a:lstStyle/>
          <a:p>
            <a:pPr lvl="0"/>
            <a:r>
              <a:rPr lang="en-US" sz="2400" dirty="0" smtClean="0"/>
              <a:t>Monitoring and measuring equipment calibration records</a:t>
            </a:r>
          </a:p>
          <a:p>
            <a:pPr lvl="0"/>
            <a:r>
              <a:rPr lang="en-US" sz="2400" dirty="0" smtClean="0"/>
              <a:t>Records of training, skills, experience and qualifications </a:t>
            </a:r>
          </a:p>
          <a:p>
            <a:pPr lvl="0"/>
            <a:r>
              <a:rPr lang="en-US" sz="2400" dirty="0" smtClean="0"/>
              <a:t>Product/service requirements review records </a:t>
            </a:r>
          </a:p>
          <a:p>
            <a:pPr lvl="0"/>
            <a:r>
              <a:rPr lang="en-US" sz="2400" dirty="0" smtClean="0"/>
              <a:t>Record about design and development outputs review</a:t>
            </a:r>
          </a:p>
          <a:p>
            <a:pPr lvl="0"/>
            <a:r>
              <a:rPr lang="en-US" sz="2400" dirty="0" smtClean="0"/>
              <a:t>Records about design and development inputs</a:t>
            </a:r>
          </a:p>
          <a:p>
            <a:pPr lvl="0"/>
            <a:r>
              <a:rPr lang="en-US" sz="2400" dirty="0" smtClean="0"/>
              <a:t>Records of design and development controls</a:t>
            </a:r>
          </a:p>
          <a:p>
            <a:pPr lvl="0"/>
            <a:r>
              <a:rPr lang="en-US" sz="2400" dirty="0" smtClean="0"/>
              <a:t>Records of design and development outputs </a:t>
            </a:r>
          </a:p>
          <a:p>
            <a:pPr lvl="0"/>
            <a:r>
              <a:rPr lang="en-US" sz="2400" dirty="0" smtClean="0"/>
              <a:t>Design and development changes records</a:t>
            </a:r>
          </a:p>
          <a:p>
            <a:pPr lvl="0"/>
            <a:r>
              <a:rPr lang="en-US" sz="2400" dirty="0" smtClean="0"/>
              <a:t>Characteristics of product to be produced and service to be provided </a:t>
            </a:r>
          </a:p>
          <a:p>
            <a:pPr lvl="0"/>
            <a:r>
              <a:rPr lang="en-US" sz="2400" dirty="0" smtClean="0"/>
              <a:t>Records about customer property </a:t>
            </a:r>
          </a:p>
          <a:p>
            <a:pPr>
              <a:buNone/>
            </a:pPr>
            <a:r>
              <a:rPr lang="en-US" b="1" dirty="0" smtClean="0"/>
              <a:t> </a:t>
            </a:r>
            <a:endParaRPr lang="en-US" b="1" dirty="0"/>
          </a:p>
        </p:txBody>
      </p:sp>
    </p:spTree>
  </p:cSld>
  <p:clrMapOvr>
    <a:masterClrMapping/>
  </p:clrMapOvr>
  <p:transition>
    <p:wedg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Mandatory Record</a:t>
            </a:r>
            <a:endParaRPr lang="en-US" dirty="0"/>
          </a:p>
        </p:txBody>
      </p:sp>
      <p:sp>
        <p:nvSpPr>
          <p:cNvPr id="3" name="Content Placeholder 2"/>
          <p:cNvSpPr>
            <a:spLocks noGrp="1"/>
          </p:cNvSpPr>
          <p:nvPr>
            <p:ph idx="1"/>
          </p:nvPr>
        </p:nvSpPr>
        <p:spPr/>
        <p:txBody>
          <a:bodyPr>
            <a:normAutofit/>
          </a:bodyPr>
          <a:lstStyle/>
          <a:p>
            <a:pPr lvl="0"/>
            <a:r>
              <a:rPr lang="en-US" sz="2000" dirty="0" smtClean="0"/>
              <a:t>Production/service provision change control records </a:t>
            </a:r>
          </a:p>
          <a:p>
            <a:pPr lvl="0"/>
            <a:r>
              <a:rPr lang="en-US" sz="2000" dirty="0" smtClean="0"/>
              <a:t> Record of conformity of product/service with acceptance criteria</a:t>
            </a:r>
          </a:p>
          <a:p>
            <a:pPr lvl="0"/>
            <a:r>
              <a:rPr lang="en-US" sz="2000" dirty="0" smtClean="0"/>
              <a:t>Record of nonconforming outputs </a:t>
            </a:r>
          </a:p>
          <a:p>
            <a:pPr lvl="0"/>
            <a:r>
              <a:rPr lang="en-US" sz="2000" dirty="0" smtClean="0"/>
              <a:t>Monitoring and measurement results </a:t>
            </a:r>
          </a:p>
          <a:p>
            <a:pPr lvl="0"/>
            <a:r>
              <a:rPr lang="en-US" sz="2000" dirty="0" smtClean="0"/>
              <a:t>Internal audit program </a:t>
            </a:r>
          </a:p>
          <a:p>
            <a:pPr lvl="0"/>
            <a:r>
              <a:rPr lang="en-US" sz="2000" dirty="0" smtClean="0"/>
              <a:t>Results of internal audits </a:t>
            </a:r>
          </a:p>
          <a:p>
            <a:pPr lvl="0"/>
            <a:r>
              <a:rPr lang="en-US" sz="2000" dirty="0" smtClean="0"/>
              <a:t>Results of the management review </a:t>
            </a:r>
          </a:p>
          <a:p>
            <a:pPr lvl="0"/>
            <a:r>
              <a:rPr lang="en-US" sz="2000" dirty="0" smtClean="0"/>
              <a:t>Results of corrective actions </a:t>
            </a:r>
          </a:p>
          <a:p>
            <a:endParaRPr lang="en-US" dirty="0"/>
          </a:p>
        </p:txBody>
      </p:sp>
    </p:spTree>
  </p:cSld>
  <p:clrMapOvr>
    <a:masterClrMapping/>
  </p:clrMapOvr>
  <p:transition>
    <p:wedg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Environmental  Management System </a:t>
            </a:r>
            <a:br>
              <a:rPr lang="en-US" b="1" dirty="0" smtClean="0"/>
            </a:br>
            <a:endParaRPr lang="en-US" dirty="0"/>
          </a:p>
        </p:txBody>
      </p:sp>
      <p:sp>
        <p:nvSpPr>
          <p:cNvPr id="3" name="Content Placeholder 2"/>
          <p:cNvSpPr>
            <a:spLocks noGrp="1"/>
          </p:cNvSpPr>
          <p:nvPr>
            <p:ph idx="1"/>
          </p:nvPr>
        </p:nvSpPr>
        <p:spPr/>
        <p:txBody>
          <a:bodyPr>
            <a:normAutofit/>
          </a:bodyPr>
          <a:lstStyle/>
          <a:p>
            <a:pPr lvl="0">
              <a:buNone/>
            </a:pPr>
            <a:r>
              <a:rPr lang="en-US" sz="2000" dirty="0" smtClean="0"/>
              <a:t>Here are the documents you need   with Standard Requirements</a:t>
            </a:r>
          </a:p>
          <a:p>
            <a:pPr lvl="0"/>
            <a:r>
              <a:rPr lang="en-US" sz="2000" dirty="0" smtClean="0"/>
              <a:t>Scope of the EMS </a:t>
            </a:r>
          </a:p>
          <a:p>
            <a:pPr lvl="0"/>
            <a:r>
              <a:rPr lang="en-US" sz="2000" dirty="0" smtClean="0"/>
              <a:t>Environmental policy </a:t>
            </a:r>
          </a:p>
          <a:p>
            <a:pPr lvl="0"/>
            <a:r>
              <a:rPr lang="en-US" sz="2000" dirty="0" smtClean="0"/>
              <a:t>Risk and opportunities to be addressed and processes needed </a:t>
            </a:r>
          </a:p>
          <a:p>
            <a:pPr lvl="0"/>
            <a:r>
              <a:rPr lang="en-US" sz="2000" dirty="0" smtClean="0"/>
              <a:t>Criteria for evaluation of significant environmental aspects </a:t>
            </a:r>
          </a:p>
          <a:p>
            <a:pPr lvl="0"/>
            <a:r>
              <a:rPr lang="en-US" sz="2000" dirty="0" smtClean="0"/>
              <a:t>Environmental aspects with associated environmental impacts </a:t>
            </a:r>
          </a:p>
          <a:p>
            <a:pPr lvl="0"/>
            <a:r>
              <a:rPr lang="en-US" sz="2000" dirty="0" smtClean="0"/>
              <a:t>Significant environmental aspects </a:t>
            </a:r>
          </a:p>
          <a:p>
            <a:pPr lvl="0"/>
            <a:r>
              <a:rPr lang="en-US" sz="2000" dirty="0" smtClean="0"/>
              <a:t>Environmental objectives and plans for achieving them </a:t>
            </a:r>
          </a:p>
          <a:p>
            <a:pPr lvl="0"/>
            <a:r>
              <a:rPr lang="en-US" sz="2000" dirty="0" smtClean="0"/>
              <a:t>Operational control </a:t>
            </a:r>
          </a:p>
          <a:p>
            <a:pPr lvl="0"/>
            <a:r>
              <a:rPr lang="en-US" sz="2000" dirty="0" smtClean="0"/>
              <a:t>Emergency preparedness and response </a:t>
            </a:r>
          </a:p>
          <a:p>
            <a:pPr>
              <a:buNone/>
            </a:pPr>
            <a:endParaRPr lang="en-US" b="1" dirty="0"/>
          </a:p>
        </p:txBody>
      </p:sp>
    </p:spTree>
  </p:cSld>
  <p:clrMapOvr>
    <a:masterClrMapping/>
  </p:clrMapOvr>
  <p:transition>
    <p:wedg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299</TotalTime>
  <Words>1125</Words>
  <Application>Microsoft Office PowerPoint</Application>
  <PresentationFormat>Custom</PresentationFormat>
  <Paragraphs>197</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How to conduct Effective Stage-1 Audit</vt:lpstr>
      <vt:lpstr>Training Agenda Points : </vt:lpstr>
      <vt:lpstr>Use of Stage-1 Audit</vt:lpstr>
      <vt:lpstr>common activities performed during a Stage 1 Audit</vt:lpstr>
      <vt:lpstr>common activities performed during a Stage 1 Audit</vt:lpstr>
      <vt:lpstr>Checking the Preparedness of Documents as per the Context: </vt:lpstr>
      <vt:lpstr>Mandatory Record</vt:lpstr>
      <vt:lpstr>Mandatory Record</vt:lpstr>
      <vt:lpstr>Environmental  Management System  </vt:lpstr>
      <vt:lpstr>Mandatory Records:</vt:lpstr>
      <vt:lpstr>Occupational health and safety management systems</vt:lpstr>
      <vt:lpstr>Mandatory Records:</vt:lpstr>
      <vt:lpstr>Mandatory Records:</vt:lpstr>
      <vt:lpstr>Understand the gap analysis.</vt:lpstr>
      <vt:lpstr>Opening &amp; Closing Meeting  </vt:lpstr>
      <vt:lpstr>closing meeting</vt:lpstr>
      <vt:lpstr>Understanding of  Audit Techniques. </vt:lpstr>
      <vt:lpstr>Understanding of   covering all elements as per the stage-01 requirements</vt:lpstr>
      <vt:lpstr>Understanding of Report audit results including conclusions and recommendations</vt:lpstr>
      <vt:lpstr>Validation of Critical Points </vt:lpstr>
      <vt:lpstr>                            END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conduct Effective Stage-1 Audit</dc:title>
  <dc:creator>Pragyesh Singh</dc:creator>
  <cp:lastModifiedBy>Anoop</cp:lastModifiedBy>
  <cp:revision>97</cp:revision>
  <dcterms:created xsi:type="dcterms:W3CDTF">2018-10-10T10:52:57Z</dcterms:created>
  <dcterms:modified xsi:type="dcterms:W3CDTF">2018-10-10T19:09:03Z</dcterms:modified>
</cp:coreProperties>
</file>